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1"/>
  </p:sldMasterIdLst>
  <p:notesMasterIdLst>
    <p:notesMasterId r:id="rId3"/>
  </p:notesMasterIdLst>
  <p:handoutMasterIdLst>
    <p:handoutMasterId r:id="rId4"/>
  </p:handoutMasterIdLst>
  <p:sldIdLst>
    <p:sldId id="263" r:id="rId2"/>
  </p:sldIdLst>
  <p:sldSz cx="43891200" cy="32918400"/>
  <p:notesSz cx="31954788" cy="50149125"/>
  <p:embeddedFontLst>
    <p:embeddedFont>
      <p:font typeface="Libre Baskerville" panose="020B0604020202020204" charset="0"/>
      <p:regular r:id="rId5"/>
      <p:bold r:id="rId6"/>
      <p:italic r:id="rId7"/>
    </p:embeddedFont>
    <p:embeddedFont>
      <p:font typeface="Montserrat Light" panose="020B0604020202020204" charset="0"/>
      <p:regular r:id="rId8"/>
      <p:italic r:id="rId9"/>
    </p:embeddedFont>
    <p:embeddedFont>
      <p:font typeface="SimSun" panose="02010600030101010101" pitchFamily="2" charset="-122"/>
      <p:regular r:id="rId10"/>
    </p:embeddedFont>
  </p:embeddedFontLst>
  <p:custDataLst>
    <p:tags r:id="rId11"/>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9968">
          <p15:clr>
            <a:srgbClr val="A4A3A4"/>
          </p15:clr>
        </p15:guide>
        <p15:guide id="2" orient="horz" pos="5632">
          <p15:clr>
            <a:srgbClr val="A4A3A4"/>
          </p15:clr>
        </p15:guide>
        <p15:guide id="3" orient="horz" pos="3533">
          <p15:clr>
            <a:srgbClr val="A4A3A4"/>
          </p15:clr>
        </p15:guide>
        <p15:guide id="4" orient="horz" pos="6246">
          <p15:clr>
            <a:srgbClr val="A4A3A4"/>
          </p15:clr>
        </p15:guide>
        <p15:guide id="5" pos="720">
          <p15:clr>
            <a:srgbClr val="A4A3A4"/>
          </p15:clr>
        </p15:guide>
        <p15:guide id="6" pos="6912">
          <p15:clr>
            <a:srgbClr val="A4A3A4"/>
          </p15:clr>
        </p15:guide>
        <p15:guide id="7" pos="7392">
          <p15:clr>
            <a:srgbClr val="A4A3A4"/>
          </p15:clr>
        </p15:guide>
        <p15:guide id="8" pos="13584">
          <p15:clr>
            <a:srgbClr val="A4A3A4"/>
          </p15:clr>
        </p15:guide>
        <p15:guide id="9" pos="14064">
          <p15:clr>
            <a:srgbClr val="A4A3A4"/>
          </p15:clr>
        </p15:guide>
        <p15:guide id="10" pos="20256">
          <p15:clr>
            <a:srgbClr val="A4A3A4"/>
          </p15:clr>
        </p15:guide>
        <p15:guide id="11" pos="20736">
          <p15:clr>
            <a:srgbClr val="A4A3A4"/>
          </p15:clr>
        </p15:guide>
        <p15:guide id="12" pos="26928">
          <p15:clr>
            <a:srgbClr val="A4A3A4"/>
          </p15:clr>
        </p15:guide>
      </p15:sldGuideLst>
    </p:ext>
    <p:ext uri="{2D200454-40CA-4A62-9FC3-DE9A4176ACB9}">
      <p15:notesGuideLst xmlns:p15="http://schemas.microsoft.com/office/powerpoint/2012/main">
        <p15:guide id="1" orient="horz" pos="15795">
          <p15:clr>
            <a:srgbClr val="A4A3A4"/>
          </p15:clr>
        </p15:guide>
        <p15:guide id="2" pos="1006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67B2"/>
    <a:srgbClr val="353941"/>
    <a:srgbClr val="2D3C50"/>
    <a:srgbClr val="E64B3C"/>
    <a:srgbClr val="3F616D"/>
    <a:srgbClr val="047086"/>
    <a:srgbClr val="1C3F5E"/>
    <a:srgbClr val="465772"/>
    <a:srgbClr val="EEEEEE"/>
    <a:srgbClr val="059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00" autoAdjust="0"/>
    <p:restoredTop sz="94660" autoAdjust="0"/>
  </p:normalViewPr>
  <p:slideViewPr>
    <p:cSldViewPr>
      <p:cViewPr varScale="1">
        <p:scale>
          <a:sx n="13" d="100"/>
          <a:sy n="13" d="100"/>
        </p:scale>
        <p:origin x="1636" y="228"/>
      </p:cViewPr>
      <p:guideLst>
        <p:guide orient="horz" pos="19968"/>
        <p:guide orient="horz" pos="5632"/>
        <p:guide orient="horz" pos="3533"/>
        <p:guide orient="horz" pos="6246"/>
        <p:guide pos="720"/>
        <p:guide pos="6912"/>
        <p:guide pos="7392"/>
        <p:guide pos="13584"/>
        <p:guide pos="14064"/>
        <p:guide pos="20256"/>
        <p:guide pos="20736"/>
        <p:guide pos="269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p:cViewPr varScale="1">
        <p:scale>
          <a:sx n="17" d="100"/>
          <a:sy n="17" d="100"/>
        </p:scale>
        <p:origin x="4416" y="178"/>
      </p:cViewPr>
      <p:guideLst>
        <p:guide orient="horz" pos="15795"/>
        <p:guide pos="1006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3.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tags" Target="tags/tag1.xml"/><Relationship Id="rId5" Type="http://schemas.openxmlformats.org/officeDocument/2006/relationships/font" Target="fonts/font1.fntdata"/><Relationship Id="rId15" Type="http://schemas.openxmlformats.org/officeDocument/2006/relationships/tableStyles" Target="tableStyles.xml"/><Relationship Id="rId10" Type="http://schemas.openxmlformats.org/officeDocument/2006/relationships/font" Target="fonts/font6.fntdata"/><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571251961235226"/>
          <c:y val="2.6763522828443256E-2"/>
          <c:w val="0.82272602726320831"/>
          <c:h val="0.79191947341552382"/>
        </c:manualLayout>
      </c:layout>
      <c:scatterChart>
        <c:scatterStyle val="lineMarker"/>
        <c:varyColors val="0"/>
        <c:ser>
          <c:idx val="0"/>
          <c:order val="0"/>
          <c:spPr>
            <a:ln w="28575">
              <a:noFill/>
            </a:ln>
          </c:spPr>
          <c:trendline>
            <c:trendlineType val="poly"/>
            <c:order val="2"/>
            <c:dispRSqr val="1"/>
            <c:dispEq val="1"/>
            <c:trendlineLbl>
              <c:tx>
                <c:rich>
                  <a:bodyPr/>
                  <a:lstStyle/>
                  <a:p>
                    <a:pPr>
                      <a:defRPr/>
                    </a:pPr>
                    <a:r>
                      <a:rPr lang="en-US"/>
                      <a:t>y = 0.9x2 - 0.6x + 0.3
R² = 0.9925</a:t>
                    </a:r>
                  </a:p>
                </c:rich>
              </c:tx>
              <c:numFmt formatCode="General" sourceLinked="0"/>
            </c:trendlineLbl>
          </c:trendline>
          <c:xVal>
            <c:numRef>
              <c:f>Sheet1!$A$3:$A$7</c:f>
              <c:numCache>
                <c:formatCode>General</c:formatCode>
                <c:ptCount val="5"/>
                <c:pt idx="0">
                  <c:v>0.4</c:v>
                </c:pt>
                <c:pt idx="1">
                  <c:v>0.5</c:v>
                </c:pt>
                <c:pt idx="2">
                  <c:v>0.6</c:v>
                </c:pt>
                <c:pt idx="3">
                  <c:v>0.8</c:v>
                </c:pt>
                <c:pt idx="4">
                  <c:v>1</c:v>
                </c:pt>
              </c:numCache>
            </c:numRef>
          </c:xVal>
          <c:yVal>
            <c:numRef>
              <c:f>Sheet1!$E$3:$E$7</c:f>
              <c:numCache>
                <c:formatCode>0.00</c:formatCode>
                <c:ptCount val="5"/>
                <c:pt idx="0">
                  <c:v>0.19333333333333336</c:v>
                </c:pt>
                <c:pt idx="1">
                  <c:v>0.18333333333333335</c:v>
                </c:pt>
                <c:pt idx="2">
                  <c:v>0.22999999999999998</c:v>
                </c:pt>
                <c:pt idx="3">
                  <c:v>0.37999999999999995</c:v>
                </c:pt>
                <c:pt idx="4">
                  <c:v>0.55666666666666664</c:v>
                </c:pt>
              </c:numCache>
            </c:numRef>
          </c:yVal>
          <c:smooth val="0"/>
          <c:extLst>
            <c:ext xmlns:c16="http://schemas.microsoft.com/office/drawing/2014/chart" uri="{C3380CC4-5D6E-409C-BE32-E72D297353CC}">
              <c16:uniqueId val="{00000001-1617-4F66-BC5A-671B958ADDC8}"/>
            </c:ext>
          </c:extLst>
        </c:ser>
        <c:dLbls>
          <c:showLegendKey val="0"/>
          <c:showVal val="0"/>
          <c:showCatName val="0"/>
          <c:showSerName val="0"/>
          <c:showPercent val="0"/>
          <c:showBubbleSize val="0"/>
        </c:dLbls>
        <c:axId val="195557632"/>
        <c:axId val="214176128"/>
      </c:scatterChart>
      <c:valAx>
        <c:axId val="195557632"/>
        <c:scaling>
          <c:orientation val="minMax"/>
        </c:scaling>
        <c:delete val="0"/>
        <c:axPos val="b"/>
        <c:majorGridlines>
          <c:spPr>
            <a:ln w="6350"/>
          </c:spPr>
        </c:majorGridlines>
        <c:title>
          <c:tx>
            <c:rich>
              <a:bodyPr/>
              <a:lstStyle/>
              <a:p>
                <a:pPr>
                  <a:defRPr/>
                </a:pPr>
                <a:r>
                  <a:rPr lang="en-AU"/>
                  <a:t>Concentration of Sulphuric acid (M)</a:t>
                </a:r>
              </a:p>
            </c:rich>
          </c:tx>
          <c:overlay val="0"/>
        </c:title>
        <c:numFmt formatCode="General" sourceLinked="1"/>
        <c:majorTickMark val="out"/>
        <c:minorTickMark val="none"/>
        <c:tickLblPos val="nextTo"/>
        <c:spPr>
          <a:ln w="19050">
            <a:solidFill>
              <a:schemeClr val="tx1"/>
            </a:solidFill>
          </a:ln>
        </c:spPr>
        <c:crossAx val="214176128"/>
        <c:crosses val="autoZero"/>
        <c:crossBetween val="midCat"/>
      </c:valAx>
      <c:valAx>
        <c:axId val="214176128"/>
        <c:scaling>
          <c:orientation val="minMax"/>
        </c:scaling>
        <c:delete val="0"/>
        <c:axPos val="l"/>
        <c:majorGridlines/>
        <c:title>
          <c:tx>
            <c:rich>
              <a:bodyPr rot="-5400000" vert="horz"/>
              <a:lstStyle/>
              <a:p>
                <a:pPr>
                  <a:defRPr/>
                </a:pPr>
                <a:r>
                  <a:rPr lang="en-AU"/>
                  <a:t>Mass loss of marble chips (g)</a:t>
                </a:r>
              </a:p>
            </c:rich>
          </c:tx>
          <c:layout>
            <c:manualLayout>
              <c:xMode val="edge"/>
              <c:yMode val="edge"/>
              <c:x val="8.5781883774787714E-4"/>
              <c:y val="0.17487112672067071"/>
            </c:manualLayout>
          </c:layout>
          <c:overlay val="0"/>
        </c:title>
        <c:numFmt formatCode="0.00" sourceLinked="1"/>
        <c:majorTickMark val="out"/>
        <c:minorTickMark val="none"/>
        <c:tickLblPos val="nextTo"/>
        <c:spPr>
          <a:ln w="19050">
            <a:solidFill>
              <a:schemeClr val="tx1"/>
            </a:solidFill>
          </a:ln>
        </c:spPr>
        <c:crossAx val="195557632"/>
        <c:crosses val="autoZero"/>
        <c:crossBetween val="midCat"/>
      </c:valAx>
    </c:plotArea>
    <c:plotVisOnly val="1"/>
    <c:dispBlanksAs val="gap"/>
    <c:showDLblsOverMax val="0"/>
  </c:chart>
  <c:spPr>
    <a:solidFill>
      <a:srgbClr val="92D050"/>
    </a:solidFill>
    <a:ln>
      <a:noFill/>
    </a:ln>
  </c:spPr>
  <c:txPr>
    <a:bodyPr/>
    <a:lstStyle/>
    <a:p>
      <a:pPr>
        <a:defRPr sz="14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138049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vl1pPr defTabSz="4508500">
              <a:defRPr sz="6000"/>
            </a:lvl1pPr>
          </a:lstStyle>
          <a:p>
            <a:pPr>
              <a:defRPr/>
            </a:pPr>
            <a:endParaRPr lang="en-AU"/>
          </a:p>
        </p:txBody>
      </p:sp>
      <p:sp>
        <p:nvSpPr>
          <p:cNvPr id="4099" name="Rectangle 3"/>
          <p:cNvSpPr>
            <a:spLocks noGrp="1" noChangeArrowheads="1"/>
          </p:cNvSpPr>
          <p:nvPr>
            <p:ph type="dt" sz="quarter" idx="1"/>
          </p:nvPr>
        </p:nvSpPr>
        <p:spPr bwMode="auto">
          <a:xfrm>
            <a:off x="17941925" y="0"/>
            <a:ext cx="14135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vl1pPr algn="r" defTabSz="4508500">
              <a:defRPr sz="6000"/>
            </a:lvl1pPr>
          </a:lstStyle>
          <a:p>
            <a:pPr>
              <a:defRPr/>
            </a:pPr>
            <a:endParaRPr lang="en-AU"/>
          </a:p>
        </p:txBody>
      </p:sp>
      <p:sp>
        <p:nvSpPr>
          <p:cNvPr id="4100" name="Rectangle 4"/>
          <p:cNvSpPr>
            <a:spLocks noGrp="1" noChangeArrowheads="1"/>
          </p:cNvSpPr>
          <p:nvPr>
            <p:ph type="ftr" sz="quarter" idx="2"/>
          </p:nvPr>
        </p:nvSpPr>
        <p:spPr bwMode="auto">
          <a:xfrm>
            <a:off x="0" y="47639288"/>
            <a:ext cx="138049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b" anchorCtr="0" compatLnSpc="1">
            <a:prstTxWarp prst="textNoShape">
              <a:avLst/>
            </a:prstTxWarp>
          </a:bodyPr>
          <a:lstStyle>
            <a:defPPr>
              <a:defRPr kern="1200" smtId="4294967295"/>
            </a:defPPr>
            <a:lvl1pPr defTabSz="4508500">
              <a:defRPr sz="6000"/>
            </a:lvl1pPr>
          </a:lstStyle>
          <a:p>
            <a:pPr>
              <a:defRPr/>
            </a:pPr>
            <a:endParaRPr lang="en-AU"/>
          </a:p>
        </p:txBody>
      </p:sp>
      <p:sp>
        <p:nvSpPr>
          <p:cNvPr id="4101" name="Rectangle 5"/>
          <p:cNvSpPr>
            <a:spLocks noGrp="1" noChangeArrowheads="1"/>
          </p:cNvSpPr>
          <p:nvPr>
            <p:ph type="sldNum" sz="quarter" idx="3"/>
          </p:nvPr>
        </p:nvSpPr>
        <p:spPr bwMode="auto">
          <a:xfrm>
            <a:off x="17941925" y="47639288"/>
            <a:ext cx="14135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b" anchorCtr="0" compatLnSpc="1">
            <a:prstTxWarp prst="textNoShape">
              <a:avLst/>
            </a:prstTxWarp>
          </a:bodyPr>
          <a:lstStyle>
            <a:defPPr>
              <a:defRPr kern="1200" smtId="4294967295"/>
            </a:defPPr>
            <a:lvl1pPr algn="r" defTabSz="4508500">
              <a:defRPr sz="6000"/>
            </a:lvl1pPr>
          </a:lstStyle>
          <a:p>
            <a:pPr>
              <a:defRPr/>
            </a:pPr>
            <a:fld id="{440C443C-8022-4F5D-8F2E-5133654FC91D}" type="slidenum">
              <a:rPr lang="en-AU"/>
              <a:pPr>
                <a:defRPr/>
              </a:pPr>
              <a:t>‹#›</a:t>
            </a:fld>
            <a:endParaRPr lang="en-AU"/>
          </a:p>
        </p:txBody>
      </p:sp>
    </p:spTree>
    <p:extLst>
      <p:ext uri="{BB962C8B-B14F-4D97-AF65-F5344CB8AC3E}">
        <p14:creationId xmlns:p14="http://schemas.microsoft.com/office/powerpoint/2010/main" val="399792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138049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vl1pPr defTabSz="4508500">
              <a:defRPr sz="6000"/>
            </a:lvl1pPr>
          </a:lstStyle>
          <a:p>
            <a:pPr>
              <a:defRPr/>
            </a:pPr>
            <a:endParaRPr lang="en-AU"/>
          </a:p>
        </p:txBody>
      </p:sp>
      <p:sp>
        <p:nvSpPr>
          <p:cNvPr id="3075" name="Rectangle 3"/>
          <p:cNvSpPr>
            <a:spLocks noGrp="1" noChangeArrowheads="1"/>
          </p:cNvSpPr>
          <p:nvPr>
            <p:ph type="dt" idx="1"/>
          </p:nvPr>
        </p:nvSpPr>
        <p:spPr bwMode="auto">
          <a:xfrm>
            <a:off x="17941925" y="0"/>
            <a:ext cx="14135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vl1pPr algn="r" defTabSz="4508500">
              <a:defRPr sz="6000"/>
            </a:lvl1pPr>
          </a:lstStyle>
          <a:p>
            <a:pPr>
              <a:defRPr/>
            </a:pPr>
            <a:endParaRPr lang="en-AU"/>
          </a:p>
        </p:txBody>
      </p:sp>
      <p:sp>
        <p:nvSpPr>
          <p:cNvPr id="3076" name="Rectangle 4"/>
          <p:cNvSpPr>
            <a:spLocks noGrp="1" noRot="1" noChangeAspect="1" noChangeArrowheads="1" noTextEdit="1"/>
          </p:cNvSpPr>
          <p:nvPr>
            <p:ph type="sldImg" idx="2"/>
          </p:nvPr>
        </p:nvSpPr>
        <p:spPr bwMode="auto">
          <a:xfrm>
            <a:off x="3378200" y="3757613"/>
            <a:ext cx="24996775" cy="1874837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4137025" y="24004588"/>
            <a:ext cx="23456900" cy="22512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078" name="Rectangle 6"/>
          <p:cNvSpPr>
            <a:spLocks noGrp="1" noChangeArrowheads="1"/>
          </p:cNvSpPr>
          <p:nvPr>
            <p:ph type="ftr" sz="quarter" idx="4"/>
          </p:nvPr>
        </p:nvSpPr>
        <p:spPr bwMode="auto">
          <a:xfrm>
            <a:off x="0" y="47639288"/>
            <a:ext cx="138049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b" anchorCtr="0" compatLnSpc="1">
            <a:prstTxWarp prst="textNoShape">
              <a:avLst/>
            </a:prstTxWarp>
          </a:bodyPr>
          <a:lstStyle>
            <a:defPPr>
              <a:defRPr kern="1200" smtId="4294967295"/>
            </a:defPPr>
            <a:lvl1pPr defTabSz="4508500">
              <a:defRPr sz="6000"/>
            </a:lvl1pPr>
          </a:lstStyle>
          <a:p>
            <a:pPr>
              <a:defRPr/>
            </a:pPr>
            <a:endParaRPr lang="en-AU"/>
          </a:p>
        </p:txBody>
      </p:sp>
      <p:sp>
        <p:nvSpPr>
          <p:cNvPr id="3079" name="Rectangle 7"/>
          <p:cNvSpPr>
            <a:spLocks noGrp="1" noChangeArrowheads="1"/>
          </p:cNvSpPr>
          <p:nvPr>
            <p:ph type="sldNum" sz="quarter" idx="5"/>
          </p:nvPr>
        </p:nvSpPr>
        <p:spPr bwMode="auto">
          <a:xfrm>
            <a:off x="17941925" y="47639288"/>
            <a:ext cx="14135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b" anchorCtr="0" compatLnSpc="1">
            <a:prstTxWarp prst="textNoShape">
              <a:avLst/>
            </a:prstTxWarp>
          </a:bodyPr>
          <a:lstStyle>
            <a:defPPr>
              <a:defRPr kern="1200" smtId="4294967295"/>
            </a:defPPr>
            <a:lvl1pPr algn="r" defTabSz="4508500">
              <a:defRPr sz="6000"/>
            </a:lvl1pPr>
          </a:lstStyle>
          <a:p>
            <a:pPr>
              <a:defRPr/>
            </a:pPr>
            <a:fld id="{42207482-9F38-4AF6-9B91-768DCEDA59AC}" type="slidenum">
              <a:rPr lang="en-AU"/>
              <a:pPr>
                <a:defRPr/>
              </a:pPr>
              <a:t>‹#›</a:t>
            </a:fld>
            <a:endParaRPr lang="en-AU"/>
          </a:p>
        </p:txBody>
      </p:sp>
    </p:spTree>
    <p:extLst>
      <p:ext uri="{BB962C8B-B14F-4D97-AF65-F5344CB8AC3E}">
        <p14:creationId xmlns:p14="http://schemas.microsoft.com/office/powerpoint/2010/main" val="40907993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defPPr>
              <a:defRPr kern="1200" smtId="4294967295"/>
            </a:defPPr>
            <a:lvl1pPr defTabSz="4508500">
              <a:defRPr sz="2400">
                <a:solidFill>
                  <a:schemeClr val="tx1"/>
                </a:solidFill>
                <a:latin typeface="Times New Roman" pitchFamily="18" charset="0"/>
              </a:defRPr>
            </a:lvl1pPr>
            <a:lvl2pPr marL="742950" indent="-285750" defTabSz="4508500">
              <a:defRPr sz="2400">
                <a:solidFill>
                  <a:schemeClr val="tx1"/>
                </a:solidFill>
                <a:latin typeface="Times New Roman" pitchFamily="18" charset="0"/>
              </a:defRPr>
            </a:lvl2pPr>
            <a:lvl3pPr marL="1143000" indent="-228600" defTabSz="4508500">
              <a:defRPr sz="2400">
                <a:solidFill>
                  <a:schemeClr val="tx1"/>
                </a:solidFill>
                <a:latin typeface="Times New Roman" pitchFamily="18" charset="0"/>
              </a:defRPr>
            </a:lvl3pPr>
            <a:lvl4pPr marL="1600200" indent="-228600" defTabSz="4508500">
              <a:defRPr sz="2400">
                <a:solidFill>
                  <a:schemeClr val="tx1"/>
                </a:solidFill>
                <a:latin typeface="Times New Roman" pitchFamily="18" charset="0"/>
              </a:defRPr>
            </a:lvl4pPr>
            <a:lvl5pPr marL="2057400" indent="-228600" defTabSz="4508500">
              <a:defRPr sz="2400">
                <a:solidFill>
                  <a:schemeClr val="tx1"/>
                </a:solidFill>
                <a:latin typeface="Times New Roman" pitchFamily="18" charset="0"/>
              </a:defRPr>
            </a:lvl5pPr>
            <a:lvl6pPr marL="2514600" indent="-228600" defTabSz="4508500" eaLnBrk="0" fontAlgn="base" hangingPunct="0">
              <a:spcBef>
                <a:spcPct val="0"/>
              </a:spcBef>
              <a:spcAft>
                <a:spcPct val="0"/>
              </a:spcAft>
              <a:defRPr sz="2400">
                <a:solidFill>
                  <a:schemeClr val="tx1"/>
                </a:solidFill>
                <a:latin typeface="Times New Roman" pitchFamily="18" charset="0"/>
              </a:defRPr>
            </a:lvl6pPr>
            <a:lvl7pPr marL="2971800" indent="-228600" defTabSz="4508500" eaLnBrk="0" fontAlgn="base" hangingPunct="0">
              <a:spcBef>
                <a:spcPct val="0"/>
              </a:spcBef>
              <a:spcAft>
                <a:spcPct val="0"/>
              </a:spcAft>
              <a:defRPr sz="2400">
                <a:solidFill>
                  <a:schemeClr val="tx1"/>
                </a:solidFill>
                <a:latin typeface="Times New Roman" pitchFamily="18" charset="0"/>
              </a:defRPr>
            </a:lvl7pPr>
            <a:lvl8pPr marL="3429000" indent="-228600" defTabSz="4508500" eaLnBrk="0" fontAlgn="base" hangingPunct="0">
              <a:spcBef>
                <a:spcPct val="0"/>
              </a:spcBef>
              <a:spcAft>
                <a:spcPct val="0"/>
              </a:spcAft>
              <a:defRPr sz="2400">
                <a:solidFill>
                  <a:schemeClr val="tx1"/>
                </a:solidFill>
                <a:latin typeface="Times New Roman" pitchFamily="18" charset="0"/>
              </a:defRPr>
            </a:lvl8pPr>
            <a:lvl9pPr marL="3886200" indent="-228600" defTabSz="4508500" eaLnBrk="0" fontAlgn="base" hangingPunct="0">
              <a:spcBef>
                <a:spcPct val="0"/>
              </a:spcBef>
              <a:spcAft>
                <a:spcPct val="0"/>
              </a:spcAft>
              <a:defRPr sz="2400">
                <a:solidFill>
                  <a:schemeClr val="tx1"/>
                </a:solidFill>
                <a:latin typeface="Times New Roman" pitchFamily="18" charset="0"/>
              </a:defRPr>
            </a:lvl9pPr>
          </a:lstStyle>
          <a:p>
            <a:fld id="{842B0325-ACC9-488E-8876-C4E9E3B68AD8}" type="slidenum">
              <a:rPr lang="en-AU" sz="6000" smtClean="0"/>
              <a:t>1</a:t>
            </a:fld>
            <a:endParaRPr lang="en-AU" sz="6000"/>
          </a:p>
        </p:txBody>
      </p:sp>
      <p:sp>
        <p:nvSpPr>
          <p:cNvPr id="4099" name="Rectangle 2"/>
          <p:cNvSpPr>
            <a:spLocks noGrp="1" noRot="1" noChangeAspect="1" noChangeArrowheads="1" noTextEdit="1"/>
          </p:cNvSpPr>
          <p:nvPr>
            <p:ph type="sldImg"/>
          </p:nvPr>
        </p:nvSpPr>
        <p:spPr/>
      </p:sp>
      <p:sp>
        <p:nvSpPr>
          <p:cNvPr id="4100" name="Rectangle 3"/>
          <p:cNvSpPr>
            <a:spLocks noGrp="1" noChangeArrowheads="1"/>
          </p:cNvSpPr>
          <p:nvPr>
            <p:ph type="body" idx="1"/>
          </p:nvPr>
        </p:nvSpPr>
        <p:spPr>
          <a:noFill/>
        </p:spPr>
        <p:txBody>
          <a:bodyPr/>
          <a:lstStyle>
            <a:defPPr>
              <a:defRPr kern="1200" smtId="4294967295"/>
            </a:defP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123" y="10226675"/>
            <a:ext cx="37306957" cy="7054850"/>
          </a:xfrm>
        </p:spPr>
        <p:txBody>
          <a:bodyPr/>
          <a:lstStyle>
            <a:defPPr>
              <a:defRPr kern="1200" smtId="4294967295"/>
            </a:defPPr>
          </a:lstStyle>
          <a:p>
            <a:r>
              <a:rPr lang="en-US"/>
              <a:t>Click to edit Master title style</a:t>
            </a:r>
          </a:p>
        </p:txBody>
      </p:sp>
      <p:sp>
        <p:nvSpPr>
          <p:cNvPr id="3" name="Subtitle 2"/>
          <p:cNvSpPr>
            <a:spLocks noGrp="1"/>
          </p:cNvSpPr>
          <p:nvPr>
            <p:ph type="subTitle" idx="1"/>
          </p:nvPr>
        </p:nvSpPr>
        <p:spPr>
          <a:xfrm>
            <a:off x="6584245" y="18653125"/>
            <a:ext cx="30722711" cy="8413750"/>
          </a:xfrm>
        </p:spPr>
        <p:txBody>
          <a:bodyPr/>
          <a:lstStyle>
            <a:defPPr>
              <a:defRPr kern="1200" smtId="4294967295"/>
            </a:defPPr>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0DA66E67-F948-4693-96A5-27BC239C04A3}" type="slidenum">
              <a:rPr lang="en-US"/>
              <a:pPr>
                <a:defRPr/>
              </a:pPr>
              <a:t>‹#›</a:t>
            </a:fld>
            <a:endParaRPr lang="en-US"/>
          </a:p>
        </p:txBody>
      </p:sp>
    </p:spTree>
    <p:extLst>
      <p:ext uri="{BB962C8B-B14F-4D97-AF65-F5344CB8AC3E}">
        <p14:creationId xmlns:p14="http://schemas.microsoft.com/office/powerpoint/2010/main" val="364892258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2DA27A25-0059-41B6-A6E5-54D93C10805F}" type="slidenum">
              <a:rPr lang="en-US"/>
              <a:pPr>
                <a:defRPr/>
              </a:pPr>
              <a:t>‹#›</a:t>
            </a:fld>
            <a:endParaRPr lang="en-US"/>
          </a:p>
        </p:txBody>
      </p:sp>
    </p:spTree>
    <p:extLst>
      <p:ext uri="{BB962C8B-B14F-4D97-AF65-F5344CB8AC3E}">
        <p14:creationId xmlns:p14="http://schemas.microsoft.com/office/powerpoint/2010/main" val="418118746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1635" y="2925763"/>
            <a:ext cx="9326033" cy="26335038"/>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3293534" y="2925763"/>
            <a:ext cx="27842635" cy="26335038"/>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043B26BC-A2E6-4CDA-9F76-12293F26600A}" type="slidenum">
              <a:rPr lang="en-US"/>
              <a:pPr>
                <a:defRPr/>
              </a:pPr>
              <a:t>‹#›</a:t>
            </a:fld>
            <a:endParaRPr lang="en-US"/>
          </a:p>
        </p:txBody>
      </p:sp>
    </p:spTree>
    <p:extLst>
      <p:ext uri="{BB962C8B-B14F-4D97-AF65-F5344CB8AC3E}">
        <p14:creationId xmlns:p14="http://schemas.microsoft.com/office/powerpoint/2010/main" val="349418540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0EC1B4D6-BEE2-4AF6-A92E-38CD68913D5A}" type="slidenum">
              <a:rPr lang="en-US"/>
              <a:pPr>
                <a:defRPr/>
              </a:pPr>
              <a:t>‹#›</a:t>
            </a:fld>
            <a:endParaRPr lang="en-US"/>
          </a:p>
        </p:txBody>
      </p:sp>
    </p:spTree>
    <p:extLst>
      <p:ext uri="{BB962C8B-B14F-4D97-AF65-F5344CB8AC3E}">
        <p14:creationId xmlns:p14="http://schemas.microsoft.com/office/powerpoint/2010/main" val="317776266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439"/>
            <a:ext cx="37306957" cy="6537325"/>
          </a:xfrm>
        </p:spPr>
        <p:txBody>
          <a:bodyPr anchor="t"/>
          <a:lstStyle>
            <a:defPPr>
              <a:defRPr kern="1200" smtId="4294967295"/>
            </a:defPPr>
            <a:lvl1pPr algn="l">
              <a:defRPr sz="4000" b="1" cap="all"/>
            </a:lvl1pPr>
          </a:lstStyle>
          <a:p>
            <a:r>
              <a:rPr lang="en-US"/>
              <a:t>Click to edit Master title style</a:t>
            </a:r>
          </a:p>
        </p:txBody>
      </p:sp>
      <p:sp>
        <p:nvSpPr>
          <p:cNvPr id="3" name="Text Placeholder 2"/>
          <p:cNvSpPr>
            <a:spLocks noGrp="1"/>
          </p:cNvSpPr>
          <p:nvPr>
            <p:ph type="body" idx="1"/>
          </p:nvPr>
        </p:nvSpPr>
        <p:spPr>
          <a:xfrm>
            <a:off x="3467101" y="13952538"/>
            <a:ext cx="37306957" cy="7200900"/>
          </a:xfrm>
        </p:spPr>
        <p:txBody>
          <a:bodyPr anchor="b"/>
          <a:lstStyle>
            <a:defPPr>
              <a:defRPr kern="1200" smtId="4294967295"/>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D8650354-6837-43DB-843B-C6021BD2EF37}" type="slidenum">
              <a:rPr lang="en-US"/>
              <a:pPr>
                <a:defRPr/>
              </a:pPr>
              <a:t>‹#›</a:t>
            </a:fld>
            <a:endParaRPr lang="en-US"/>
          </a:p>
        </p:txBody>
      </p:sp>
    </p:spTree>
    <p:extLst>
      <p:ext uri="{BB962C8B-B14F-4D97-AF65-F5344CB8AC3E}">
        <p14:creationId xmlns:p14="http://schemas.microsoft.com/office/powerpoint/2010/main" val="256863821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3293534" y="9509126"/>
            <a:ext cx="18584332" cy="19751675"/>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13334" y="9509126"/>
            <a:ext cx="18584332" cy="19751675"/>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4296FF25-ADB1-4315-9622-9852994CD1E5}" type="slidenum">
              <a:rPr lang="en-US"/>
              <a:pPr>
                <a:defRPr/>
              </a:pPr>
              <a:t>‹#›</a:t>
            </a:fld>
            <a:endParaRPr lang="en-US"/>
          </a:p>
        </p:txBody>
      </p:sp>
    </p:spTree>
    <p:extLst>
      <p:ext uri="{BB962C8B-B14F-4D97-AF65-F5344CB8AC3E}">
        <p14:creationId xmlns:p14="http://schemas.microsoft.com/office/powerpoint/2010/main" val="261830916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3" cy="5486400"/>
          </a:xfrm>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194278" y="7369176"/>
            <a:ext cx="19392900"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4278" y="10439400"/>
            <a:ext cx="19392900"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5555" y="7369176"/>
            <a:ext cx="19401368"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5555" y="10439400"/>
            <a:ext cx="19401368"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72EF82B1-171C-4CAC-B9C4-22062286C8C4}" type="slidenum">
              <a:rPr lang="en-US"/>
              <a:pPr>
                <a:defRPr/>
              </a:pPr>
              <a:t>‹#›</a:t>
            </a:fld>
            <a:endParaRPr lang="en-US"/>
          </a:p>
        </p:txBody>
      </p:sp>
    </p:spTree>
    <p:extLst>
      <p:ext uri="{BB962C8B-B14F-4D97-AF65-F5344CB8AC3E}">
        <p14:creationId xmlns:p14="http://schemas.microsoft.com/office/powerpoint/2010/main" val="360122392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smtId="4294967295"/>
            </a:defPPr>
            <a:lvl1pPr>
              <a:defRPr/>
            </a:lvl1pPr>
          </a:lstStyle>
          <a:p>
            <a:pPr>
              <a:defRPr/>
            </a:pPr>
            <a:fld id="{678F620B-8934-45A0-BE2C-EF6C76032C45}" type="slidenum">
              <a:rPr lang="en-US"/>
              <a:pPr>
                <a:defRPr/>
              </a:pPr>
              <a:t>‹#›</a:t>
            </a:fld>
            <a:endParaRPr lang="en-US"/>
          </a:p>
        </p:txBody>
      </p:sp>
    </p:spTree>
    <p:extLst>
      <p:ext uri="{BB962C8B-B14F-4D97-AF65-F5344CB8AC3E}">
        <p14:creationId xmlns:p14="http://schemas.microsoft.com/office/powerpoint/2010/main" val="352938633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smtId="4294967295"/>
            </a:defPPr>
            <a:lvl1pPr>
              <a:defRPr/>
            </a:lvl1pPr>
          </a:lstStyle>
          <a:p>
            <a:pPr>
              <a:defRPr/>
            </a:pPr>
            <a:fld id="{A3ECE3F5-A3DD-46D3-8112-19EE7FD1DDFA}" type="slidenum">
              <a:rPr lang="en-US"/>
              <a:pPr>
                <a:defRPr/>
              </a:pPr>
              <a:t>‹#›</a:t>
            </a:fld>
            <a:endParaRPr lang="en-US"/>
          </a:p>
        </p:txBody>
      </p:sp>
    </p:spTree>
    <p:extLst>
      <p:ext uri="{BB962C8B-B14F-4D97-AF65-F5344CB8AC3E}">
        <p14:creationId xmlns:p14="http://schemas.microsoft.com/office/powerpoint/2010/main" val="233742527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278" y="1311275"/>
            <a:ext cx="14439900" cy="5576888"/>
          </a:xfrm>
        </p:spPr>
        <p:txBody>
          <a:bodyPr anchor="b"/>
          <a:lstStyle>
            <a:defPPr>
              <a:defRPr kern="1200" smtId="4294967295"/>
            </a:defPPr>
            <a:lvl1pPr algn="l">
              <a:defRPr sz="2000" b="1"/>
            </a:lvl1pPr>
          </a:lstStyle>
          <a:p>
            <a:r>
              <a:rPr lang="en-US"/>
              <a:t>Click to edit Master title style</a:t>
            </a:r>
          </a:p>
        </p:txBody>
      </p:sp>
      <p:sp>
        <p:nvSpPr>
          <p:cNvPr id="3" name="Content Placeholder 2"/>
          <p:cNvSpPr>
            <a:spLocks noGrp="1"/>
          </p:cNvSpPr>
          <p:nvPr>
            <p:ph idx="1"/>
          </p:nvPr>
        </p:nvSpPr>
        <p:spPr>
          <a:xfrm>
            <a:off x="17160523" y="1311275"/>
            <a:ext cx="24536400" cy="28093988"/>
          </a:xfrm>
        </p:spPr>
        <p:txBody>
          <a:bodyPr/>
          <a:lstStyle>
            <a:defPPr>
              <a:defRPr kern="1200" smtId="4294967295"/>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278" y="6888163"/>
            <a:ext cx="14439900" cy="22517100"/>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96691E56-DA67-4BF5-BA67-706F30B37046}" type="slidenum">
              <a:rPr lang="en-US"/>
              <a:pPr>
                <a:defRPr/>
              </a:pPr>
              <a:t>‹#›</a:t>
            </a:fld>
            <a:endParaRPr lang="en-US"/>
          </a:p>
        </p:txBody>
      </p:sp>
    </p:spTree>
    <p:extLst>
      <p:ext uri="{BB962C8B-B14F-4D97-AF65-F5344CB8AC3E}">
        <p14:creationId xmlns:p14="http://schemas.microsoft.com/office/powerpoint/2010/main" val="398289561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3545" y="23042564"/>
            <a:ext cx="26334157" cy="2720975"/>
          </a:xfrm>
        </p:spPr>
        <p:txBody>
          <a:bodyPr anchor="b"/>
          <a:lstStyle>
            <a:defPPr>
              <a:defRPr kern="1200" smtId="4294967295"/>
            </a:defPPr>
            <a:lvl1pPr algn="l">
              <a:defRPr sz="2000" b="1"/>
            </a:lvl1pPr>
          </a:lstStyle>
          <a:p>
            <a:r>
              <a:rPr lang="en-US"/>
              <a:t>Click to edit Master title style</a:t>
            </a:r>
          </a:p>
        </p:txBody>
      </p:sp>
      <p:sp>
        <p:nvSpPr>
          <p:cNvPr id="3" name="Picture Placeholder 2"/>
          <p:cNvSpPr>
            <a:spLocks noGrp="1"/>
          </p:cNvSpPr>
          <p:nvPr>
            <p:ph type="pic" idx="1"/>
          </p:nvPr>
        </p:nvSpPr>
        <p:spPr>
          <a:xfrm>
            <a:off x="8603545" y="2941638"/>
            <a:ext cx="26334157" cy="19750088"/>
          </a:xfrm>
        </p:spPr>
        <p:txBody>
          <a:bodyPr/>
          <a:lstStyle>
            <a:defPPr>
              <a:defRPr kern="1200" smtId="4294967295"/>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3545" y="25763539"/>
            <a:ext cx="26334157" cy="3862387"/>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87F51DAE-E528-43E1-8BE0-91521416EFB0}" type="slidenum">
              <a:rPr lang="en-US"/>
              <a:pPr>
                <a:defRPr/>
              </a:pPr>
              <a:t>‹#›</a:t>
            </a:fld>
            <a:endParaRPr lang="en-US"/>
          </a:p>
        </p:txBody>
      </p:sp>
    </p:spTree>
    <p:extLst>
      <p:ext uri="{BB962C8B-B14F-4D97-AF65-F5344CB8AC3E}">
        <p14:creationId xmlns:p14="http://schemas.microsoft.com/office/powerpoint/2010/main" val="215429485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9000">
              <a:schemeClr val="accent1">
                <a:lumMod val="45000"/>
                <a:lumOff val="55000"/>
              </a:schemeClr>
            </a:gs>
            <a:gs pos="69000">
              <a:schemeClr val="accent1">
                <a:lumMod val="45000"/>
                <a:lumOff val="55000"/>
              </a:schemeClr>
            </a:gs>
            <a:gs pos="8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4063" y="2925763"/>
            <a:ext cx="37303075"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ctr" anchorCtr="0" compatLnSpc="1">
            <a:prstTxWarp prst="textNoShape">
              <a:avLst/>
            </a:prstTxWarp>
          </a:bodyPr>
          <a:lstStyle>
            <a:defPPr>
              <a:defRPr kern="1200" smtId="4294967295"/>
            </a:defPPr>
          </a:lstStyle>
          <a:p>
            <a:pPr lvl="0"/>
            <a:r>
              <a:rPr lang="en-US"/>
              <a:t>Click to edit Master title style</a:t>
            </a:r>
          </a:p>
        </p:txBody>
      </p:sp>
      <p:sp>
        <p:nvSpPr>
          <p:cNvPr id="1027" name="Rectangle 3"/>
          <p:cNvSpPr>
            <a:spLocks noGrp="1" noChangeArrowheads="1"/>
          </p:cNvSpPr>
          <p:nvPr>
            <p:ph type="body" idx="1"/>
          </p:nvPr>
        </p:nvSpPr>
        <p:spPr bwMode="auto">
          <a:xfrm>
            <a:off x="3294063" y="9509125"/>
            <a:ext cx="37303075" cy="1975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t" anchorCtr="0" compatLnSpc="1">
            <a:prstTxWarp prst="textNoShape">
              <a:avLst/>
            </a:prstTxWarp>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294063" y="29992638"/>
            <a:ext cx="9144000"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t" anchorCtr="0" compatLnSpc="1">
            <a:prstTxWarp prst="textNoShape">
              <a:avLst/>
            </a:prstTxWarp>
          </a:bodyPr>
          <a:lstStyle>
            <a:defPPr>
              <a:defRPr kern="1200" smtId="4294967295"/>
            </a:defPPr>
            <a:lvl1pPr defTabSz="4267200">
              <a:defRPr sz="6500"/>
            </a:lvl1pPr>
          </a:lstStyle>
          <a:p>
            <a:pPr>
              <a:defRPr/>
            </a:pPr>
            <a:endParaRPr lang="en-US"/>
          </a:p>
        </p:txBody>
      </p:sp>
      <p:sp>
        <p:nvSpPr>
          <p:cNvPr id="1029" name="Rectangle 5"/>
          <p:cNvSpPr>
            <a:spLocks noGrp="1" noChangeArrowheads="1"/>
          </p:cNvSpPr>
          <p:nvPr>
            <p:ph type="ftr" sz="quarter" idx="3"/>
          </p:nvPr>
        </p:nvSpPr>
        <p:spPr bwMode="auto">
          <a:xfrm>
            <a:off x="14993938" y="29992638"/>
            <a:ext cx="13903325"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t" anchorCtr="0" compatLnSpc="1">
            <a:prstTxWarp prst="textNoShape">
              <a:avLst/>
            </a:prstTxWarp>
          </a:bodyPr>
          <a:lstStyle>
            <a:defPPr>
              <a:defRPr kern="1200" smtId="4294967295"/>
            </a:defPPr>
            <a:lvl1pPr algn="ctr" defTabSz="4267200">
              <a:defRPr sz="6500"/>
            </a:lvl1pPr>
          </a:lstStyle>
          <a:p>
            <a:pPr>
              <a:defRPr/>
            </a:pPr>
            <a:endParaRPr lang="en-US"/>
          </a:p>
        </p:txBody>
      </p:sp>
      <p:sp>
        <p:nvSpPr>
          <p:cNvPr id="1030" name="Rectangle 6"/>
          <p:cNvSpPr>
            <a:spLocks noGrp="1" noChangeArrowheads="1"/>
          </p:cNvSpPr>
          <p:nvPr>
            <p:ph type="sldNum" sz="quarter" idx="4"/>
          </p:nvPr>
        </p:nvSpPr>
        <p:spPr bwMode="auto">
          <a:xfrm>
            <a:off x="31453138" y="29992638"/>
            <a:ext cx="9144000"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t" anchorCtr="0" compatLnSpc="1">
            <a:prstTxWarp prst="textNoShape">
              <a:avLst/>
            </a:prstTxWarp>
          </a:bodyPr>
          <a:lstStyle>
            <a:defPPr>
              <a:defRPr kern="1200" smtId="4294967295"/>
            </a:defPPr>
            <a:lvl1pPr algn="r" defTabSz="4267200">
              <a:defRPr sz="6500"/>
            </a:lvl1pPr>
          </a:lstStyle>
          <a:p>
            <a:pPr>
              <a:defRPr/>
            </a:pPr>
            <a:fld id="{469A0CB4-D18D-4AEF-B324-9EDF067D13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smtId="4294967295"/>
      </a:defPPr>
      <a:lvl1pPr algn="ctr" defTabSz="4267200" rtl="0" eaLnBrk="0" fontAlgn="base" hangingPunct="0">
        <a:spcBef>
          <a:spcPct val="0"/>
        </a:spcBef>
        <a:spcAft>
          <a:spcPct val="0"/>
        </a:spcAft>
        <a:defRPr sz="20500">
          <a:solidFill>
            <a:schemeClr val="tx2"/>
          </a:solidFill>
          <a:latin typeface="+mj-lt"/>
          <a:ea typeface="+mj-ea"/>
          <a:cs typeface="+mj-cs"/>
        </a:defRPr>
      </a:lvl1pPr>
      <a:lvl2pPr algn="ctr" defTabSz="4267200" rtl="0" eaLnBrk="0" fontAlgn="base" hangingPunct="0">
        <a:spcBef>
          <a:spcPct val="0"/>
        </a:spcBef>
        <a:spcAft>
          <a:spcPct val="0"/>
        </a:spcAft>
        <a:defRPr sz="20500">
          <a:solidFill>
            <a:schemeClr val="tx2"/>
          </a:solidFill>
          <a:latin typeface="Times New Roman" pitchFamily="18" charset="0"/>
        </a:defRPr>
      </a:lvl2pPr>
      <a:lvl3pPr algn="ctr" defTabSz="4267200" rtl="0" eaLnBrk="0" fontAlgn="base" hangingPunct="0">
        <a:spcBef>
          <a:spcPct val="0"/>
        </a:spcBef>
        <a:spcAft>
          <a:spcPct val="0"/>
        </a:spcAft>
        <a:defRPr sz="20500">
          <a:solidFill>
            <a:schemeClr val="tx2"/>
          </a:solidFill>
          <a:latin typeface="Times New Roman" pitchFamily="18" charset="0"/>
        </a:defRPr>
      </a:lvl3pPr>
      <a:lvl4pPr algn="ctr" defTabSz="4267200" rtl="0" eaLnBrk="0" fontAlgn="base" hangingPunct="0">
        <a:spcBef>
          <a:spcPct val="0"/>
        </a:spcBef>
        <a:spcAft>
          <a:spcPct val="0"/>
        </a:spcAft>
        <a:defRPr sz="20500">
          <a:solidFill>
            <a:schemeClr val="tx2"/>
          </a:solidFill>
          <a:latin typeface="Times New Roman" pitchFamily="18" charset="0"/>
        </a:defRPr>
      </a:lvl4pPr>
      <a:lvl5pPr algn="ctr" defTabSz="4267200" rtl="0" eaLnBrk="0" fontAlgn="base" hangingPunct="0">
        <a:spcBef>
          <a:spcPct val="0"/>
        </a:spcBef>
        <a:spcAft>
          <a:spcPct val="0"/>
        </a:spcAft>
        <a:defRPr sz="20500">
          <a:solidFill>
            <a:schemeClr val="tx2"/>
          </a:solidFill>
          <a:latin typeface="Times New Roman" pitchFamily="18" charset="0"/>
        </a:defRPr>
      </a:lvl5pPr>
      <a:lvl6pPr marL="457200" algn="ctr" defTabSz="4267200" rtl="0" eaLnBrk="0" fontAlgn="base" hangingPunct="0">
        <a:spcBef>
          <a:spcPct val="0"/>
        </a:spcBef>
        <a:spcAft>
          <a:spcPct val="0"/>
        </a:spcAft>
        <a:defRPr sz="20500">
          <a:solidFill>
            <a:schemeClr val="tx2"/>
          </a:solidFill>
          <a:latin typeface="Times New Roman" pitchFamily="18" charset="0"/>
        </a:defRPr>
      </a:lvl6pPr>
      <a:lvl7pPr marL="914400" algn="ctr" defTabSz="4267200" rtl="0" eaLnBrk="0" fontAlgn="base" hangingPunct="0">
        <a:spcBef>
          <a:spcPct val="0"/>
        </a:spcBef>
        <a:spcAft>
          <a:spcPct val="0"/>
        </a:spcAft>
        <a:defRPr sz="20500">
          <a:solidFill>
            <a:schemeClr val="tx2"/>
          </a:solidFill>
          <a:latin typeface="Times New Roman" pitchFamily="18" charset="0"/>
        </a:defRPr>
      </a:lvl7pPr>
      <a:lvl8pPr marL="1371600" algn="ctr" defTabSz="4267200" rtl="0" eaLnBrk="0" fontAlgn="base" hangingPunct="0">
        <a:spcBef>
          <a:spcPct val="0"/>
        </a:spcBef>
        <a:spcAft>
          <a:spcPct val="0"/>
        </a:spcAft>
        <a:defRPr sz="20500">
          <a:solidFill>
            <a:schemeClr val="tx2"/>
          </a:solidFill>
          <a:latin typeface="Times New Roman" pitchFamily="18" charset="0"/>
        </a:defRPr>
      </a:lvl8pPr>
      <a:lvl9pPr marL="1828800" algn="ctr" defTabSz="4267200" rtl="0" eaLnBrk="0" fontAlgn="base" hangingPunct="0">
        <a:spcBef>
          <a:spcPct val="0"/>
        </a:spcBef>
        <a:spcAft>
          <a:spcPct val="0"/>
        </a:spcAft>
        <a:defRPr sz="20500">
          <a:solidFill>
            <a:schemeClr val="tx2"/>
          </a:solidFill>
          <a:latin typeface="Times New Roman" pitchFamily="18" charset="0"/>
        </a:defRPr>
      </a:lvl9pPr>
    </p:titleStyle>
    <p:bodyStyle>
      <a:defPPr>
        <a:defRPr kern="1200" smtId="4294967295"/>
      </a:defPPr>
      <a:lvl1pPr marL="1600200" indent="-1600200" algn="l" defTabSz="4267200" rtl="0" eaLnBrk="0" fontAlgn="base" hangingPunct="0">
        <a:spcBef>
          <a:spcPct val="20000"/>
        </a:spcBef>
        <a:spcAft>
          <a:spcPct val="0"/>
        </a:spcAft>
        <a:buChar char="•"/>
        <a:defRPr sz="14900">
          <a:solidFill>
            <a:schemeClr val="tx1"/>
          </a:solidFill>
          <a:latin typeface="+mn-lt"/>
          <a:ea typeface="+mn-ea"/>
          <a:cs typeface="+mn-cs"/>
        </a:defRPr>
      </a:lvl1pPr>
      <a:lvl2pPr marL="3467100" indent="-1333500" algn="l" defTabSz="4267200" rtl="0" eaLnBrk="0" fontAlgn="base" hangingPunct="0">
        <a:spcBef>
          <a:spcPct val="20000"/>
        </a:spcBef>
        <a:spcAft>
          <a:spcPct val="0"/>
        </a:spcAft>
        <a:buChar char="–"/>
        <a:defRPr sz="13100">
          <a:solidFill>
            <a:schemeClr val="tx1"/>
          </a:solidFill>
          <a:latin typeface="+mn-lt"/>
        </a:defRPr>
      </a:lvl2pPr>
      <a:lvl3pPr marL="5334000" indent="-1066800" algn="l" defTabSz="4267200" rtl="0" eaLnBrk="0" fontAlgn="base" hangingPunct="0">
        <a:spcBef>
          <a:spcPct val="20000"/>
        </a:spcBef>
        <a:spcAft>
          <a:spcPct val="0"/>
        </a:spcAft>
        <a:buChar char="•"/>
        <a:defRPr sz="11200">
          <a:solidFill>
            <a:schemeClr val="tx1"/>
          </a:solidFill>
          <a:latin typeface="+mn-lt"/>
        </a:defRPr>
      </a:lvl3pPr>
      <a:lvl4pPr marL="7467600" indent="-1066800" algn="l" defTabSz="4267200" rtl="0" eaLnBrk="0" fontAlgn="base" hangingPunct="0">
        <a:spcBef>
          <a:spcPct val="20000"/>
        </a:spcBef>
        <a:spcAft>
          <a:spcPct val="0"/>
        </a:spcAft>
        <a:buChar char="–"/>
        <a:defRPr sz="9300">
          <a:solidFill>
            <a:schemeClr val="tx1"/>
          </a:solidFill>
          <a:latin typeface="+mn-lt"/>
        </a:defRPr>
      </a:lvl4pPr>
      <a:lvl5pPr marL="9601200" indent="-1066800" algn="l" defTabSz="4267200" rtl="0" eaLnBrk="0" fontAlgn="base" hangingPunct="0">
        <a:spcBef>
          <a:spcPct val="20000"/>
        </a:spcBef>
        <a:spcAft>
          <a:spcPct val="0"/>
        </a:spcAft>
        <a:buChar char="»"/>
        <a:defRPr sz="9300">
          <a:solidFill>
            <a:schemeClr val="tx1"/>
          </a:solidFill>
          <a:latin typeface="+mn-lt"/>
        </a:defRPr>
      </a:lvl5pPr>
      <a:lvl6pPr marL="10058400" indent="-1066800" algn="l" defTabSz="4267200" rtl="0" eaLnBrk="0" fontAlgn="base" hangingPunct="0">
        <a:spcBef>
          <a:spcPct val="20000"/>
        </a:spcBef>
        <a:spcAft>
          <a:spcPct val="0"/>
        </a:spcAft>
        <a:buChar char="»"/>
        <a:defRPr sz="9300">
          <a:solidFill>
            <a:schemeClr val="tx1"/>
          </a:solidFill>
          <a:latin typeface="+mn-lt"/>
        </a:defRPr>
      </a:lvl6pPr>
      <a:lvl7pPr marL="10515600" indent="-1066800" algn="l" defTabSz="4267200" rtl="0" eaLnBrk="0" fontAlgn="base" hangingPunct="0">
        <a:spcBef>
          <a:spcPct val="20000"/>
        </a:spcBef>
        <a:spcAft>
          <a:spcPct val="0"/>
        </a:spcAft>
        <a:buChar char="»"/>
        <a:defRPr sz="9300">
          <a:solidFill>
            <a:schemeClr val="tx1"/>
          </a:solidFill>
          <a:latin typeface="+mn-lt"/>
        </a:defRPr>
      </a:lvl7pPr>
      <a:lvl8pPr marL="10972800" indent="-1066800" algn="l" defTabSz="4267200" rtl="0" eaLnBrk="0" fontAlgn="base" hangingPunct="0">
        <a:spcBef>
          <a:spcPct val="20000"/>
        </a:spcBef>
        <a:spcAft>
          <a:spcPct val="0"/>
        </a:spcAft>
        <a:buChar char="»"/>
        <a:defRPr sz="9300">
          <a:solidFill>
            <a:schemeClr val="tx1"/>
          </a:solidFill>
          <a:latin typeface="+mn-lt"/>
        </a:defRPr>
      </a:lvl8pPr>
      <a:lvl9pPr marL="11430000" indent="-1066800" algn="l" defTabSz="4267200" rtl="0" eaLnBrk="0" fontAlgn="base" hangingPunct="0">
        <a:spcBef>
          <a:spcPct val="20000"/>
        </a:spcBef>
        <a:spcAft>
          <a:spcPct val="0"/>
        </a:spcAft>
        <a:buChar char="»"/>
        <a:defRPr sz="9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chart" Target="../charts/char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C718E78-BDD8-4BAD-851F-D423AE935B0D}"/>
              </a:ext>
            </a:extLst>
          </p:cNvPr>
          <p:cNvSpPr/>
          <p:nvPr/>
        </p:nvSpPr>
        <p:spPr>
          <a:xfrm>
            <a:off x="-921645" y="0"/>
            <a:ext cx="14524002" cy="3291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latin typeface="+mj-lt"/>
            </a:endParaRPr>
          </a:p>
        </p:txBody>
      </p:sp>
      <p:sp>
        <p:nvSpPr>
          <p:cNvPr id="29" name="Rectangle 28">
            <a:extLst>
              <a:ext uri="{FF2B5EF4-FFF2-40B4-BE49-F238E27FC236}">
                <a16:creationId xmlns:a16="http://schemas.microsoft.com/office/drawing/2014/main" id="{0B962C1A-C4F3-4707-A73A-A754C935359B}"/>
              </a:ext>
            </a:extLst>
          </p:cNvPr>
          <p:cNvSpPr/>
          <p:nvPr/>
        </p:nvSpPr>
        <p:spPr>
          <a:xfrm>
            <a:off x="30445019" y="0"/>
            <a:ext cx="13522381" cy="3291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latin typeface="+mj-lt"/>
            </a:endParaRPr>
          </a:p>
        </p:txBody>
      </p:sp>
      <p:sp>
        <p:nvSpPr>
          <p:cNvPr id="42" name="Text Placeholder 16">
            <a:extLst>
              <a:ext uri="{FF2B5EF4-FFF2-40B4-BE49-F238E27FC236}">
                <a16:creationId xmlns:a16="http://schemas.microsoft.com/office/drawing/2014/main" id="{EBC3B70E-A392-4069-A147-C1FCF37051AF}"/>
              </a:ext>
            </a:extLst>
          </p:cNvPr>
          <p:cNvSpPr txBox="1"/>
          <p:nvPr/>
        </p:nvSpPr>
        <p:spPr>
          <a:xfrm>
            <a:off x="304800" y="2634389"/>
            <a:ext cx="11734800" cy="1212640"/>
          </a:xfrm>
          <a:prstGeom prst="rect">
            <a:avLst/>
          </a:prstGeom>
        </p:spPr>
        <p:txBody>
          <a:bodyPr wrap="square" lIns="128016" tIns="64008" rIns="128016" bIns="64008">
            <a:spAutoFit/>
          </a:bodyPr>
          <a:lstStyle>
            <a:defPPr>
              <a:defRPr kern="1200" smtId="4294967295"/>
            </a:defPPr>
            <a:lvl1pPr marL="0" indent="0" algn="l" defTabSz="4389028" rtl="0" eaLnBrk="1" latinLnBrk="0" hangingPunct="1">
              <a:spcBef>
                <a:spcPct val="20000"/>
              </a:spcBef>
              <a:buFont typeface="Arial" pitchFamily="34" charset="0"/>
              <a:buNone/>
              <a:defRPr sz="13400" kern="1200" baseline="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r>
              <a:rPr lang="en-US" sz="3200" dirty="0">
                <a:latin typeface="Montserrat Light" panose="00000400000000000000" pitchFamily="50" charset="0"/>
              </a:rPr>
              <a:t>Group Members: </a:t>
            </a:r>
          </a:p>
          <a:p>
            <a:r>
              <a:rPr lang="en-US" sz="3200" dirty="0">
                <a:latin typeface="Montserrat Light" panose="00000400000000000000" pitchFamily="50" charset="0"/>
              </a:rPr>
              <a:t>Billy the Kid; Superman; Bilbo Baggins; Albert Einstein</a:t>
            </a:r>
          </a:p>
        </p:txBody>
      </p:sp>
      <p:sp>
        <p:nvSpPr>
          <p:cNvPr id="58" name="TextBox 57">
            <a:extLst>
              <a:ext uri="{FF2B5EF4-FFF2-40B4-BE49-F238E27FC236}">
                <a16:creationId xmlns:a16="http://schemas.microsoft.com/office/drawing/2014/main" id="{E3DA8D0E-1298-4193-913A-0FE766B77D13}"/>
              </a:ext>
            </a:extLst>
          </p:cNvPr>
          <p:cNvSpPr txBox="1"/>
          <p:nvPr/>
        </p:nvSpPr>
        <p:spPr>
          <a:xfrm>
            <a:off x="31204566" y="12923341"/>
            <a:ext cx="12303541" cy="18928259"/>
          </a:xfrm>
          <a:prstGeom prst="rect">
            <a:avLst/>
          </a:prstGeom>
          <a:solidFill>
            <a:schemeClr val="accent1">
              <a:lumMod val="20000"/>
              <a:lumOff val="80000"/>
            </a:schemeClr>
          </a:solidFill>
        </p:spPr>
        <p:txBody>
          <a:bodyPr wrap="square" rtlCol="0">
            <a:spAutoFit/>
          </a:bodyPr>
          <a:lstStyle>
            <a:defPPr>
              <a:defRPr kern="1200" smtId="4294967295"/>
            </a:defPPr>
          </a:lstStyle>
          <a:p>
            <a:pPr>
              <a:spcAft>
                <a:spcPts val="2400"/>
              </a:spcAft>
            </a:pPr>
            <a:endParaRPr lang="en-AU" sz="2800" dirty="0">
              <a:latin typeface="Montserrat Light" panose="00000400000000000000" pitchFamily="50" charset="0"/>
              <a:ea typeface="Open Sans" panose="020B0606030504020204" pitchFamily="34" charset="0"/>
              <a:cs typeface="Open Sans" panose="020B0606030504020204" pitchFamily="34" charset="0"/>
            </a:endParaRPr>
          </a:p>
          <a:p>
            <a:pPr>
              <a:spcAft>
                <a:spcPts val="0"/>
              </a:spcAft>
            </a:pPr>
            <a:endParaRPr lang="en-AU" sz="2800" dirty="0">
              <a:latin typeface="Montserrat Light" panose="00000400000000000000" pitchFamily="50" charset="0"/>
              <a:ea typeface="Open Sans" panose="020B0606030504020204" pitchFamily="34" charset="0"/>
              <a:cs typeface="Open Sans" panose="020B0606030504020204" pitchFamily="34" charset="0"/>
            </a:endParaRPr>
          </a:p>
          <a:p>
            <a:pPr>
              <a:spcAft>
                <a:spcPts val="0"/>
              </a:spcAft>
            </a:pPr>
            <a:r>
              <a:rPr lang="en-AU" sz="2800" b="1" u="sng" dirty="0">
                <a:latin typeface="Montserrat Light" panose="00000400000000000000" pitchFamily="50" charset="0"/>
                <a:ea typeface="Open Sans" panose="020B0606030504020204" pitchFamily="34" charset="0"/>
                <a:cs typeface="Open Sans" panose="020B0606030504020204" pitchFamily="34" charset="0"/>
              </a:rPr>
              <a:t>Analysis of Data</a:t>
            </a:r>
          </a:p>
          <a:p>
            <a:pPr>
              <a:spcAft>
                <a:spcPts val="0"/>
              </a:spcAft>
            </a:pPr>
            <a:r>
              <a:rPr lang="en-AU" sz="2800" dirty="0">
                <a:latin typeface="Montserrat Light" panose="00000400000000000000" pitchFamily="50" charset="0"/>
                <a:ea typeface="Open Sans" panose="020B0606030504020204" pitchFamily="34" charset="0"/>
                <a:cs typeface="Open Sans" panose="020B0606030504020204" pitchFamily="34" charset="0"/>
              </a:rPr>
              <a:t>As the concentration of the acid increases so does the loss in mass. At an acid concentration of 0.4M, the mass loss was 0.19g. At double this concentration (0.8M) the mass loss was 0.38g. As the concentration of acid doubled, so did the mass lost by the marble. This suggests that the best model for acid rain effect is a simple, linear (straight line) relationship between acid rain concentration and the rate of reaction. </a:t>
            </a:r>
          </a:p>
          <a:p>
            <a:pPr>
              <a:spcAft>
                <a:spcPts val="0"/>
              </a:spcAft>
            </a:pPr>
            <a:endParaRPr lang="en-AU" sz="2800" dirty="0">
              <a:latin typeface="Montserrat Light" panose="00000400000000000000" pitchFamily="50" charset="0"/>
              <a:ea typeface="Open Sans" panose="020B0606030504020204" pitchFamily="34" charset="0"/>
              <a:cs typeface="Open Sans" panose="020B0606030504020204" pitchFamily="34" charset="0"/>
            </a:endParaRPr>
          </a:p>
          <a:p>
            <a:pPr>
              <a:spcAft>
                <a:spcPts val="0"/>
              </a:spcAft>
            </a:pPr>
            <a:r>
              <a:rPr lang="en-AU" sz="2800" dirty="0">
                <a:latin typeface="Montserrat Light" panose="00000400000000000000" pitchFamily="50" charset="0"/>
                <a:ea typeface="Open Sans" panose="020B0606030504020204" pitchFamily="34" charset="0"/>
                <a:cs typeface="Open Sans" panose="020B0606030504020204" pitchFamily="34" charset="0"/>
              </a:rPr>
              <a:t>However the trend line in graph 1 indicates a more complex relationship. The trend line is curved upwards - meaning at high concentrations of acid, the mass loss was higher than expected from a simple linear model. The curved trend shows that at a concentration of 0.5M a mass loss of just less than 0.2g is predicted. At double this concentration (1.0M), the trend line predicts a mass loss of well over 0.5g - considerably more than double the mass loss predicted by a simple linear model.</a:t>
            </a:r>
          </a:p>
          <a:p>
            <a:pPr>
              <a:spcAft>
                <a:spcPts val="0"/>
              </a:spcAft>
            </a:pPr>
            <a:endParaRPr lang="en-AU" sz="2800" dirty="0">
              <a:latin typeface="Montserrat Light" panose="00000400000000000000" pitchFamily="50" charset="0"/>
              <a:ea typeface="Open Sans" panose="020B0606030504020204" pitchFamily="34" charset="0"/>
              <a:cs typeface="Open Sans" panose="020B0606030504020204" pitchFamily="34" charset="0"/>
            </a:endParaRPr>
          </a:p>
          <a:p>
            <a:pPr>
              <a:spcAft>
                <a:spcPts val="0"/>
              </a:spcAft>
            </a:pPr>
            <a:r>
              <a:rPr lang="en-AU" sz="2800" dirty="0">
                <a:latin typeface="Montserrat Light" panose="00000400000000000000" pitchFamily="50" charset="0"/>
                <a:ea typeface="Open Sans" panose="020B0606030504020204" pitchFamily="34" charset="0"/>
                <a:cs typeface="Open Sans" panose="020B0606030504020204" pitchFamily="34" charset="0"/>
              </a:rPr>
              <a:t>This complex relationship suggests that at high concentrations of acid rain there is a much larger than expected increase in the rate of erosion of calcium carbonate structures. Conversely however, it also suggests that decreasing the concentration of acid rain (by reducing pollution) may have greater than expected benefits in reducing the erosion of such structures</a:t>
            </a:r>
          </a:p>
          <a:p>
            <a:pPr>
              <a:spcAft>
                <a:spcPts val="0"/>
              </a:spcAft>
            </a:pPr>
            <a:endParaRPr lang="en-AU" sz="2800" dirty="0">
              <a:latin typeface="Montserrat Light" panose="00000400000000000000" pitchFamily="50" charset="0"/>
              <a:ea typeface="Open Sans" panose="020B0606030504020204" pitchFamily="34" charset="0"/>
              <a:cs typeface="Open Sans" panose="020B0606030504020204" pitchFamily="34" charset="0"/>
            </a:endParaRPr>
          </a:p>
          <a:p>
            <a:pPr>
              <a:spcAft>
                <a:spcPts val="0"/>
              </a:spcAft>
            </a:pPr>
            <a:r>
              <a:rPr lang="en-AU" sz="2800" b="1" u="sng" dirty="0">
                <a:latin typeface="Montserrat Light" panose="00000400000000000000" pitchFamily="50" charset="0"/>
                <a:ea typeface="Open Sans" panose="020B0606030504020204" pitchFamily="34" charset="0"/>
                <a:cs typeface="Open Sans" panose="020B0606030504020204" pitchFamily="34" charset="0"/>
              </a:rPr>
              <a:t>Analysis of Errors</a:t>
            </a:r>
          </a:p>
          <a:p>
            <a:pPr>
              <a:spcAft>
                <a:spcPts val="0"/>
              </a:spcAft>
            </a:pPr>
            <a:r>
              <a:rPr lang="en-AU" sz="2800" dirty="0">
                <a:latin typeface="Montserrat Light" panose="00000400000000000000" pitchFamily="50" charset="0"/>
                <a:ea typeface="Open Sans" panose="020B0606030504020204" pitchFamily="34" charset="0"/>
                <a:cs typeface="Open Sans" panose="020B0606030504020204" pitchFamily="34" charset="0"/>
              </a:rPr>
              <a:t>There is significant error in the results. There are several points in graph 1 which are not close to the trend line. The data points at 0.6M and 1.0M are close to the trend line; however the data points at 0.4M and 0.5M are not which indicates the trend is not consistent, and not accurate.</a:t>
            </a:r>
          </a:p>
          <a:p>
            <a:pPr>
              <a:spcAft>
                <a:spcPts val="0"/>
              </a:spcAft>
            </a:pPr>
            <a:endParaRPr lang="en-AU" sz="2800" dirty="0">
              <a:latin typeface="Montserrat Light" panose="00000400000000000000" pitchFamily="50" charset="0"/>
              <a:ea typeface="Open Sans" panose="020B0606030504020204" pitchFamily="34" charset="0"/>
              <a:cs typeface="Open Sans" panose="020B0606030504020204" pitchFamily="34" charset="0"/>
            </a:endParaRPr>
          </a:p>
          <a:p>
            <a:pPr>
              <a:spcAft>
                <a:spcPts val="0"/>
              </a:spcAft>
            </a:pPr>
            <a:r>
              <a:rPr lang="en-AU" sz="2800" dirty="0">
                <a:latin typeface="Montserrat Light" panose="00000400000000000000" pitchFamily="50" charset="0"/>
                <a:ea typeface="Open Sans" panose="020B0606030504020204" pitchFamily="34" charset="0"/>
                <a:cs typeface="Open Sans" panose="020B0606030504020204" pitchFamily="34" charset="0"/>
              </a:rPr>
              <a:t>The data points also shows that a concentration of 0.5M caused less mass loss (0.18g) than the lower concentration of 0.4M (0.19g). This result contradicts other data points. Therefore the data points do not form a consistent pattern and contain significant error.  </a:t>
            </a:r>
          </a:p>
          <a:p>
            <a:pPr>
              <a:spcAft>
                <a:spcPts val="0"/>
              </a:spcAft>
            </a:pPr>
            <a:endParaRPr lang="en-AU" sz="2800" dirty="0">
              <a:latin typeface="Montserrat Light" panose="00000400000000000000" pitchFamily="50" charset="0"/>
              <a:ea typeface="Open Sans" panose="020B0606030504020204" pitchFamily="34" charset="0"/>
              <a:cs typeface="Open Sans" panose="020B0606030504020204" pitchFamily="34" charset="0"/>
            </a:endParaRPr>
          </a:p>
          <a:p>
            <a:pPr>
              <a:spcAft>
                <a:spcPts val="0"/>
              </a:spcAft>
            </a:pPr>
            <a:r>
              <a:rPr lang="en-AU" sz="2800" dirty="0">
                <a:latin typeface="Montserrat Light" panose="00000400000000000000" pitchFamily="50" charset="0"/>
                <a:ea typeface="Open Sans" panose="020B0606030504020204" pitchFamily="34" charset="0"/>
                <a:cs typeface="Open Sans" panose="020B0606030504020204" pitchFamily="34" charset="0"/>
              </a:rPr>
              <a:t>These errors are likely random, and caused by poor laboratory technique doing the experiment. The error is likely to be either not making the concentration of the acid accurately, or not </a:t>
            </a:r>
            <a:r>
              <a:rPr lang="en-AU" sz="2800" dirty="0" err="1">
                <a:latin typeface="Montserrat Light" panose="00000400000000000000" pitchFamily="50" charset="0"/>
                <a:ea typeface="Open Sans" panose="020B0606030504020204" pitchFamily="34" charset="0"/>
                <a:cs typeface="Open Sans" panose="020B0606030504020204" pitchFamily="34" charset="0"/>
              </a:rPr>
              <a:t>stiring</a:t>
            </a:r>
            <a:r>
              <a:rPr lang="en-AU" sz="2800" dirty="0">
                <a:latin typeface="Montserrat Light" panose="00000400000000000000" pitchFamily="50" charset="0"/>
                <a:ea typeface="Open Sans" panose="020B0606030504020204" pitchFamily="34" charset="0"/>
                <a:cs typeface="Open Sans" panose="020B0606030504020204" pitchFamily="34" charset="0"/>
              </a:rPr>
              <a:t> the solution and mixing the reactants properly during the three minutes of the reaction.</a:t>
            </a:r>
            <a:endParaRPr lang="en-US" sz="2800" dirty="0">
              <a:latin typeface="Montserrat Light" panose="00000400000000000000" pitchFamily="50" charset="0"/>
              <a:ea typeface="Open Sans" panose="020B0606030504020204" pitchFamily="34" charset="0"/>
              <a:cs typeface="Open Sans" panose="020B0606030504020204" pitchFamily="34" charset="0"/>
            </a:endParaRPr>
          </a:p>
        </p:txBody>
      </p:sp>
      <p:sp>
        <p:nvSpPr>
          <p:cNvPr id="59" name="TextBox 58">
            <a:extLst>
              <a:ext uri="{FF2B5EF4-FFF2-40B4-BE49-F238E27FC236}">
                <a16:creationId xmlns:a16="http://schemas.microsoft.com/office/drawing/2014/main" id="{D07EEF88-ACF9-4467-B180-074FC642245A}"/>
              </a:ext>
            </a:extLst>
          </p:cNvPr>
          <p:cNvSpPr txBox="1"/>
          <p:nvPr/>
        </p:nvSpPr>
        <p:spPr>
          <a:xfrm>
            <a:off x="31176877" y="13037851"/>
            <a:ext cx="8991600" cy="738664"/>
          </a:xfrm>
          <a:prstGeom prst="rect">
            <a:avLst/>
          </a:prstGeom>
          <a:noFill/>
        </p:spPr>
        <p:txBody>
          <a:bodyPr wrap="square" rtlCol="0">
            <a:spAutoFit/>
          </a:bodyPr>
          <a:lstStyle>
            <a:defPPr>
              <a:defRPr kern="1200" smtId="4294967295"/>
            </a:defPPr>
          </a:lstStyle>
          <a:p>
            <a:r>
              <a:rPr lang="en-US" sz="4200" dirty="0">
                <a:solidFill>
                  <a:srgbClr val="A167B2"/>
                </a:solidFill>
                <a:latin typeface="Libre Baskerville" panose="02000000000000000000" pitchFamily="2" charset="0"/>
              </a:rPr>
              <a:t>ANALYSIS</a:t>
            </a:r>
          </a:p>
        </p:txBody>
      </p:sp>
      <p:sp>
        <p:nvSpPr>
          <p:cNvPr id="62" name="TextBox 61">
            <a:extLst>
              <a:ext uri="{FF2B5EF4-FFF2-40B4-BE49-F238E27FC236}">
                <a16:creationId xmlns:a16="http://schemas.microsoft.com/office/drawing/2014/main" id="{A067F8A1-EE95-4354-8E2F-952A6BBDBFFC}"/>
              </a:ext>
            </a:extLst>
          </p:cNvPr>
          <p:cNvSpPr txBox="1"/>
          <p:nvPr/>
        </p:nvSpPr>
        <p:spPr>
          <a:xfrm>
            <a:off x="322230" y="4834440"/>
            <a:ext cx="12492008" cy="3108543"/>
          </a:xfrm>
          <a:prstGeom prst="rect">
            <a:avLst/>
          </a:prstGeom>
          <a:solidFill>
            <a:schemeClr val="accent1">
              <a:lumMod val="20000"/>
              <a:lumOff val="80000"/>
            </a:schemeClr>
          </a:solidFill>
        </p:spPr>
        <p:txBody>
          <a:bodyPr wrap="square" rtlCol="0">
            <a:spAutoFit/>
          </a:bodyPr>
          <a:lstStyle>
            <a:defPPr>
              <a:defRPr kern="1200" smtId="4294967295"/>
            </a:defPPr>
          </a:lstStyle>
          <a:p>
            <a:endParaRPr lang="en-US" sz="2800" dirty="0">
              <a:latin typeface="Montserrat Light" panose="00000400000000000000" pitchFamily="50" charset="0"/>
              <a:ea typeface="Open Sans" panose="020B0606030504020204" pitchFamily="34" charset="0"/>
              <a:cs typeface="Open Sans" panose="020B0606030504020204" pitchFamily="34" charset="0"/>
            </a:endParaRPr>
          </a:p>
          <a:p>
            <a:endParaRPr lang="en-US" sz="2800" dirty="0">
              <a:latin typeface="Montserrat Light" panose="00000400000000000000" pitchFamily="50" charset="0"/>
              <a:ea typeface="Open Sans" panose="020B0606030504020204" pitchFamily="34" charset="0"/>
              <a:cs typeface="Open Sans" panose="020B0606030504020204" pitchFamily="34" charset="0"/>
            </a:endParaRPr>
          </a:p>
          <a:p>
            <a:r>
              <a:rPr lang="en-US" sz="2800" dirty="0">
                <a:latin typeface="Montserrat Light" panose="00000400000000000000" pitchFamily="50" charset="0"/>
                <a:ea typeface="Open Sans" panose="020B0606030504020204" pitchFamily="34" charset="0"/>
                <a:cs typeface="Open Sans" panose="020B0606030504020204" pitchFamily="34" charset="0"/>
              </a:rPr>
              <a:t>INITIAL: How does acid rain affect statues and building made of limestone?</a:t>
            </a:r>
          </a:p>
          <a:p>
            <a:r>
              <a:rPr lang="en-US" sz="2800" dirty="0">
                <a:latin typeface="Montserrat Light" panose="00000400000000000000" pitchFamily="50" charset="0"/>
                <a:ea typeface="Open Sans" panose="020B0606030504020204" pitchFamily="34" charset="0"/>
                <a:cs typeface="Open Sans" panose="020B0606030504020204" pitchFamily="34" charset="0"/>
              </a:rPr>
              <a:t>FINAL: What effect does the concentration of sulphuric acid (from 0.4M to 1.0M) have on the rate of the reaction between sulphuric acid and calcium carbonate granules.</a:t>
            </a:r>
          </a:p>
        </p:txBody>
      </p:sp>
      <p:sp>
        <p:nvSpPr>
          <p:cNvPr id="63" name="TextBox 62">
            <a:extLst>
              <a:ext uri="{FF2B5EF4-FFF2-40B4-BE49-F238E27FC236}">
                <a16:creationId xmlns:a16="http://schemas.microsoft.com/office/drawing/2014/main" id="{92D5F59B-F8CA-463C-871F-D1042309DE00}"/>
              </a:ext>
            </a:extLst>
          </p:cNvPr>
          <p:cNvSpPr txBox="1"/>
          <p:nvPr/>
        </p:nvSpPr>
        <p:spPr>
          <a:xfrm>
            <a:off x="322229" y="4937659"/>
            <a:ext cx="8991600" cy="738664"/>
          </a:xfrm>
          <a:prstGeom prst="rect">
            <a:avLst/>
          </a:prstGeom>
          <a:noFill/>
        </p:spPr>
        <p:txBody>
          <a:bodyPr wrap="square" rtlCol="0">
            <a:spAutoFit/>
          </a:bodyPr>
          <a:lstStyle>
            <a:defPPr>
              <a:defRPr kern="1200" smtId="4294967295"/>
            </a:defPPr>
          </a:lstStyle>
          <a:p>
            <a:r>
              <a:rPr lang="en-US" sz="4200" dirty="0">
                <a:solidFill>
                  <a:srgbClr val="A167B2"/>
                </a:solidFill>
                <a:latin typeface="Libre Baskerville" panose="02000000000000000000" pitchFamily="2" charset="0"/>
              </a:rPr>
              <a:t>Research Question:</a:t>
            </a:r>
          </a:p>
        </p:txBody>
      </p:sp>
      <p:sp>
        <p:nvSpPr>
          <p:cNvPr id="66" name="TextBox 65">
            <a:extLst>
              <a:ext uri="{FF2B5EF4-FFF2-40B4-BE49-F238E27FC236}">
                <a16:creationId xmlns:a16="http://schemas.microsoft.com/office/drawing/2014/main" id="{223EAA92-7B93-4F15-A4CA-18552CBA76AE}"/>
              </a:ext>
            </a:extLst>
          </p:cNvPr>
          <p:cNvSpPr txBox="1"/>
          <p:nvPr/>
        </p:nvSpPr>
        <p:spPr>
          <a:xfrm>
            <a:off x="304800" y="14624745"/>
            <a:ext cx="12492008" cy="8894743"/>
          </a:xfrm>
          <a:prstGeom prst="rect">
            <a:avLst/>
          </a:prstGeom>
          <a:solidFill>
            <a:schemeClr val="accent1">
              <a:lumMod val="20000"/>
              <a:lumOff val="80000"/>
            </a:schemeClr>
          </a:solidFill>
        </p:spPr>
        <p:txBody>
          <a:bodyPr wrap="square" rtlCol="0">
            <a:spAutoFit/>
          </a:bodyPr>
          <a:lstStyle>
            <a:defPPr>
              <a:defRPr kern="1200" smtId="4294967295"/>
            </a:defPPr>
          </a:lstStyle>
          <a:p>
            <a:pPr>
              <a:spcAft>
                <a:spcPts val="0"/>
              </a:spcAft>
            </a:pPr>
            <a:endParaRPr lang="en-AU" sz="2800" b="1" dirty="0">
              <a:latin typeface="Montserrat Light" panose="020B0604020202020204" charset="0"/>
            </a:endParaRPr>
          </a:p>
          <a:p>
            <a:pPr>
              <a:spcAft>
                <a:spcPts val="0"/>
              </a:spcAft>
            </a:pPr>
            <a:endParaRPr lang="en-AU" sz="2800" b="1" dirty="0">
              <a:latin typeface="Montserrat Light" panose="020B0604020202020204" charset="0"/>
            </a:endParaRPr>
          </a:p>
          <a:p>
            <a:pPr>
              <a:spcAft>
                <a:spcPts val="600"/>
              </a:spcAft>
            </a:pPr>
            <a:r>
              <a:rPr lang="en-AU" sz="2800" b="1" dirty="0">
                <a:latin typeface="Montserrat Light" panose="020B0604020202020204" charset="0"/>
              </a:rPr>
              <a:t>1.</a:t>
            </a:r>
            <a:r>
              <a:rPr lang="en-AU" sz="2800" dirty="0">
                <a:latin typeface="Montserrat Light" panose="020B0604020202020204" charset="0"/>
              </a:rPr>
              <a:t> Measure 50 mL of sulphuric acid (1.0M) and pour into the beaker.</a:t>
            </a:r>
          </a:p>
          <a:p>
            <a:pPr>
              <a:spcAft>
                <a:spcPts val="600"/>
              </a:spcAft>
            </a:pPr>
            <a:r>
              <a:rPr lang="en-AU" sz="2800" b="1" dirty="0">
                <a:latin typeface="Montserrat Light" panose="020B0604020202020204" charset="0"/>
              </a:rPr>
              <a:t>2.</a:t>
            </a:r>
            <a:r>
              <a:rPr lang="en-AU" sz="2800" dirty="0">
                <a:latin typeface="Montserrat Light" panose="020B0604020202020204" charset="0"/>
              </a:rPr>
              <a:t> Place the beaker on the electronic scales as shown in Diagram 1 (below).</a:t>
            </a:r>
          </a:p>
          <a:p>
            <a:pPr>
              <a:spcAft>
                <a:spcPts val="600"/>
              </a:spcAft>
            </a:pPr>
            <a:r>
              <a:rPr lang="en-AU" sz="2800" b="1" dirty="0">
                <a:latin typeface="Montserrat Light" panose="020B0604020202020204" charset="0"/>
              </a:rPr>
              <a:t>3.</a:t>
            </a:r>
            <a:r>
              <a:rPr lang="en-AU" sz="2800" dirty="0">
                <a:latin typeface="Montserrat Light" panose="020B0604020202020204" charset="0"/>
              </a:rPr>
              <a:t> On the electronic scales, beside the beaker add exactly 4 grams of marble chips.</a:t>
            </a:r>
          </a:p>
          <a:p>
            <a:pPr>
              <a:spcAft>
                <a:spcPts val="600"/>
              </a:spcAft>
            </a:pPr>
            <a:r>
              <a:rPr lang="en-AU" sz="2800" b="1" dirty="0">
                <a:latin typeface="Montserrat Light" panose="020B0604020202020204" charset="0"/>
              </a:rPr>
              <a:t>4.</a:t>
            </a:r>
            <a:r>
              <a:rPr lang="en-AU" sz="2800" dirty="0">
                <a:latin typeface="Montserrat Light" panose="020B0604020202020204" charset="0"/>
              </a:rPr>
              <a:t> Tare (zero) the scales so that the reading is 0.00 g</a:t>
            </a:r>
            <a:endParaRPr lang="en-AU" sz="2800" dirty="0">
              <a:latin typeface="Montserrat Light" panose="020B0604020202020204" charset="0"/>
              <a:ea typeface="Open Sans" panose="020B0606030504020204" pitchFamily="34" charset="0"/>
              <a:cs typeface="Open Sans" panose="020B0606030504020204" pitchFamily="34" charset="0"/>
            </a:endParaRPr>
          </a:p>
          <a:p>
            <a:pPr>
              <a:spcAft>
                <a:spcPts val="600"/>
              </a:spcAft>
            </a:pPr>
            <a:r>
              <a:rPr lang="en-AU" sz="2800" b="1" dirty="0">
                <a:latin typeface="Montserrat Light" panose="020B0604020202020204" charset="0"/>
              </a:rPr>
              <a:t>5.</a:t>
            </a:r>
            <a:r>
              <a:rPr lang="en-AU" sz="2800" dirty="0">
                <a:latin typeface="Montserrat Light" panose="020B0604020202020204" charset="0"/>
              </a:rPr>
              <a:t> Pick up the Marble chips and add them (all together) to the beaker of Acid. Start the timer at this point. (The mass of the beaker will reduce so a negative mass will show on the electronic balance – this is the mass lost)</a:t>
            </a:r>
          </a:p>
          <a:p>
            <a:pPr>
              <a:spcAft>
                <a:spcPts val="600"/>
              </a:spcAft>
            </a:pPr>
            <a:r>
              <a:rPr lang="en-AU" sz="2800" dirty="0">
                <a:latin typeface="Montserrat Light" panose="020B0604020202020204" charset="0"/>
                <a:ea typeface="Open Sans" panose="020B0606030504020204" pitchFamily="34" charset="0"/>
                <a:cs typeface="Open Sans" panose="020B0606030504020204" pitchFamily="34" charset="0"/>
              </a:rPr>
              <a:t>6. Stir the solution regularly for the next 3 minutes.</a:t>
            </a:r>
          </a:p>
          <a:p>
            <a:pPr>
              <a:spcAft>
                <a:spcPts val="600"/>
              </a:spcAft>
            </a:pPr>
            <a:r>
              <a:rPr lang="en-AU" sz="2800" b="1" dirty="0">
                <a:latin typeface="Montserrat Light" panose="020B0604020202020204" charset="0"/>
              </a:rPr>
              <a:t>7.</a:t>
            </a:r>
            <a:r>
              <a:rPr lang="en-AU" sz="2800" dirty="0">
                <a:latin typeface="Montserrat Light" panose="020B0604020202020204" charset="0"/>
              </a:rPr>
              <a:t> At the three-minute mark record the loss in mass of the acid and Marble Chip mixture</a:t>
            </a:r>
            <a:endParaRPr lang="en-US" sz="2800" dirty="0">
              <a:latin typeface="Montserrat Light" panose="020B0604020202020204" charset="0"/>
              <a:ea typeface="Open Sans" panose="020B0606030504020204" pitchFamily="34" charset="0"/>
              <a:cs typeface="Open Sans" panose="020B0606030504020204" pitchFamily="34" charset="0"/>
            </a:endParaRPr>
          </a:p>
          <a:p>
            <a:pPr>
              <a:spcAft>
                <a:spcPts val="600"/>
              </a:spcAft>
            </a:pPr>
            <a:r>
              <a:rPr lang="en-AU" sz="2800" b="1" dirty="0">
                <a:latin typeface="Montserrat Light" panose="020B0604020202020204" charset="0"/>
              </a:rPr>
              <a:t>8.</a:t>
            </a:r>
            <a:r>
              <a:rPr lang="en-AU" sz="2800" dirty="0">
                <a:latin typeface="Montserrat Light" panose="020B0604020202020204" charset="0"/>
              </a:rPr>
              <a:t> Discard this mixture and rinse and dry the beaker. You should wash the marble chips thoroughly with water and dry them for reuse</a:t>
            </a:r>
          </a:p>
          <a:p>
            <a:pPr>
              <a:spcAft>
                <a:spcPts val="600"/>
              </a:spcAft>
            </a:pPr>
            <a:r>
              <a:rPr lang="en-AU" sz="2800" b="1" dirty="0">
                <a:latin typeface="Montserrat Light" panose="020B0604020202020204" charset="0"/>
              </a:rPr>
              <a:t>9.</a:t>
            </a:r>
            <a:r>
              <a:rPr lang="en-AU" sz="2800" dirty="0">
                <a:latin typeface="Montserrat Light" panose="020B0604020202020204" charset="0"/>
              </a:rPr>
              <a:t> Repeat steps 1-7 but using different concentrations of Acid - 0.8M, 0.6M, 0.5M, and 0.4M</a:t>
            </a:r>
            <a:endParaRPr lang="en-US" sz="2800" dirty="0">
              <a:latin typeface="Montserrat Light" panose="020B0604020202020204" charset="0"/>
              <a:ea typeface="Open Sans" panose="020B0606030504020204" pitchFamily="34" charset="0"/>
              <a:cs typeface="Open Sans" panose="020B0606030504020204" pitchFamily="34" charset="0"/>
            </a:endParaRPr>
          </a:p>
        </p:txBody>
      </p:sp>
      <p:sp>
        <p:nvSpPr>
          <p:cNvPr id="67" name="TextBox 66">
            <a:extLst>
              <a:ext uri="{FF2B5EF4-FFF2-40B4-BE49-F238E27FC236}">
                <a16:creationId xmlns:a16="http://schemas.microsoft.com/office/drawing/2014/main" id="{716F17B6-B5C7-4922-B9E2-CD14BD16A568}"/>
              </a:ext>
            </a:extLst>
          </p:cNvPr>
          <p:cNvSpPr txBox="1"/>
          <p:nvPr/>
        </p:nvSpPr>
        <p:spPr>
          <a:xfrm>
            <a:off x="381000" y="14706600"/>
            <a:ext cx="8991600" cy="738664"/>
          </a:xfrm>
          <a:prstGeom prst="rect">
            <a:avLst/>
          </a:prstGeom>
          <a:noFill/>
        </p:spPr>
        <p:txBody>
          <a:bodyPr wrap="square" rtlCol="0">
            <a:spAutoFit/>
          </a:bodyPr>
          <a:lstStyle>
            <a:defPPr>
              <a:defRPr kern="1200" smtId="4294967295"/>
            </a:defPPr>
          </a:lstStyle>
          <a:p>
            <a:r>
              <a:rPr lang="en-US" sz="4200" dirty="0">
                <a:solidFill>
                  <a:srgbClr val="A167B2"/>
                </a:solidFill>
                <a:latin typeface="Libre Baskerville" panose="02000000000000000000" pitchFamily="2" charset="0"/>
              </a:rPr>
              <a:t>Method</a:t>
            </a:r>
          </a:p>
        </p:txBody>
      </p:sp>
      <p:sp>
        <p:nvSpPr>
          <p:cNvPr id="30" name="Title 11">
            <a:extLst>
              <a:ext uri="{FF2B5EF4-FFF2-40B4-BE49-F238E27FC236}">
                <a16:creationId xmlns:a16="http://schemas.microsoft.com/office/drawing/2014/main" id="{B6CA4236-BA9A-4353-98F0-CD508DA2DA81}"/>
              </a:ext>
            </a:extLst>
          </p:cNvPr>
          <p:cNvSpPr txBox="1"/>
          <p:nvPr/>
        </p:nvSpPr>
        <p:spPr>
          <a:xfrm>
            <a:off x="4308060" y="450383"/>
            <a:ext cx="35966400" cy="1711529"/>
          </a:xfrm>
          <a:prstGeom prst="rect">
            <a:avLst/>
          </a:prstGeom>
          <a:solidFill>
            <a:schemeClr val="tx2">
              <a:lumMod val="20000"/>
              <a:lumOff val="80000"/>
            </a:schemeClr>
          </a:solidFill>
        </p:spPr>
        <p:txBody>
          <a:bodyPr lIns="128016" tIns="64008" rIns="128016" bIns="64008"/>
          <a:lstStyle>
            <a:defPPr>
              <a:defRPr kern="1200" smtId="4294967295"/>
            </a:defPPr>
            <a:lvl1pPr algn="ctr" defTabSz="4389028" rtl="0" eaLnBrk="1" latinLnBrk="0" hangingPunct="1">
              <a:spcBef>
                <a:spcPct val="0"/>
              </a:spcBef>
              <a:buNone/>
              <a:defRPr sz="13400" kern="1200">
                <a:solidFill>
                  <a:schemeClr val="tx1"/>
                </a:solidFill>
                <a:latin typeface="+mj-lt"/>
                <a:ea typeface="+mj-ea"/>
                <a:cs typeface="+mj-cs"/>
              </a:defRPr>
            </a:lvl1pPr>
          </a:lstStyle>
          <a:p>
            <a:r>
              <a:rPr lang="en-US" sz="11500" b="1" dirty="0">
                <a:solidFill>
                  <a:schemeClr val="accent6">
                    <a:lumMod val="75000"/>
                  </a:schemeClr>
                </a:solidFill>
                <a:latin typeface="Libre Baskerville" panose="02000000000000000000" pitchFamily="2" charset="0"/>
              </a:rPr>
              <a:t>Acid rain and Calcium Carbonate structures</a:t>
            </a:r>
          </a:p>
        </p:txBody>
      </p:sp>
      <p:sp>
        <p:nvSpPr>
          <p:cNvPr id="34" name="TextBox 33">
            <a:extLst>
              <a:ext uri="{FF2B5EF4-FFF2-40B4-BE49-F238E27FC236}">
                <a16:creationId xmlns:a16="http://schemas.microsoft.com/office/drawing/2014/main" id="{3B2535A2-AD48-4F1B-8683-07DD17BF6974}"/>
              </a:ext>
            </a:extLst>
          </p:cNvPr>
          <p:cNvSpPr txBox="1"/>
          <p:nvPr/>
        </p:nvSpPr>
        <p:spPr>
          <a:xfrm>
            <a:off x="31176877" y="5922000"/>
            <a:ext cx="12292192" cy="5508000"/>
          </a:xfrm>
          <a:prstGeom prst="rect">
            <a:avLst/>
          </a:prstGeom>
          <a:solidFill>
            <a:schemeClr val="accent1">
              <a:lumMod val="20000"/>
              <a:lumOff val="80000"/>
            </a:schemeClr>
          </a:solidFill>
        </p:spPr>
        <p:txBody>
          <a:bodyPr wrap="square" rtlCol="0">
            <a:spAutoFit/>
          </a:bodyPr>
          <a:lstStyle>
            <a:defPPr>
              <a:defRPr kern="1200" smtId="4294967295"/>
            </a:defPPr>
          </a:lstStyle>
          <a:p>
            <a:endParaRPr lang="en-US" sz="3600" dirty="0">
              <a:latin typeface="Montserrat Light" panose="00000400000000000000" pitchFamily="50" charset="0"/>
              <a:ea typeface="Open Sans" panose="020B0606030504020204" pitchFamily="34" charset="0"/>
              <a:cs typeface="Open Sans" panose="020B0606030504020204" pitchFamily="34" charset="0"/>
            </a:endParaRPr>
          </a:p>
          <a:p>
            <a:endParaRPr lang="en-US" sz="3600" dirty="0">
              <a:latin typeface="Montserrat Light" panose="00000400000000000000" pitchFamily="50" charset="0"/>
              <a:ea typeface="Open Sans" panose="020B0606030504020204" pitchFamily="34" charset="0"/>
              <a:cs typeface="Open Sans" panose="020B0606030504020204" pitchFamily="34" charset="0"/>
            </a:endParaRPr>
          </a:p>
          <a:p>
            <a:endParaRPr lang="en-US" sz="3600" dirty="0">
              <a:latin typeface="Montserrat Light" panose="00000400000000000000" pitchFamily="50" charset="0"/>
              <a:ea typeface="Open Sans" panose="020B0606030504020204" pitchFamily="34" charset="0"/>
              <a:cs typeface="Open Sans" panose="020B0606030504020204" pitchFamily="34" charset="0"/>
            </a:endParaRPr>
          </a:p>
          <a:p>
            <a:endParaRPr lang="en-US" sz="3600" dirty="0">
              <a:latin typeface="Montserrat Light" panose="00000400000000000000" pitchFamily="50" charset="0"/>
              <a:ea typeface="Open Sans" panose="020B0606030504020204" pitchFamily="34" charset="0"/>
              <a:cs typeface="Open Sans" panose="020B0606030504020204" pitchFamily="34" charset="0"/>
            </a:endParaRPr>
          </a:p>
          <a:p>
            <a:endParaRPr lang="en-US" sz="3600" dirty="0">
              <a:latin typeface="Montserrat Light" panose="00000400000000000000" pitchFamily="50" charset="0"/>
              <a:ea typeface="Open Sans" panose="020B0606030504020204" pitchFamily="34" charset="0"/>
              <a:cs typeface="Open Sans" panose="020B0606030504020204" pitchFamily="34" charset="0"/>
            </a:endParaRPr>
          </a:p>
          <a:p>
            <a:endParaRPr lang="en-US" sz="3600" dirty="0">
              <a:latin typeface="Montserrat Light" panose="00000400000000000000" pitchFamily="50" charset="0"/>
              <a:ea typeface="Open Sans" panose="020B0606030504020204" pitchFamily="34" charset="0"/>
              <a:cs typeface="Open Sans" panose="020B0606030504020204" pitchFamily="34" charset="0"/>
            </a:endParaRPr>
          </a:p>
          <a:p>
            <a:endParaRPr lang="en-US" sz="3600" dirty="0">
              <a:latin typeface="Montserrat Light" panose="00000400000000000000" pitchFamily="50" charset="0"/>
              <a:ea typeface="Open Sans" panose="020B0606030504020204" pitchFamily="34" charset="0"/>
              <a:cs typeface="Open Sans" panose="020B0606030504020204" pitchFamily="34" charset="0"/>
            </a:endParaRPr>
          </a:p>
          <a:p>
            <a:endParaRPr lang="en-US" sz="3600" dirty="0">
              <a:latin typeface="Montserrat Light" panose="00000400000000000000" pitchFamily="50" charset="0"/>
              <a:ea typeface="Open Sans" panose="020B0606030504020204" pitchFamily="34" charset="0"/>
              <a:cs typeface="Open Sans" panose="020B0606030504020204" pitchFamily="34" charset="0"/>
            </a:endParaRPr>
          </a:p>
          <a:p>
            <a:endParaRPr lang="en-US" sz="3600" dirty="0">
              <a:latin typeface="Montserrat Light" panose="00000400000000000000" pitchFamily="50" charset="0"/>
              <a:ea typeface="Open Sans" panose="020B0606030504020204" pitchFamily="34" charset="0"/>
              <a:cs typeface="Open Sans" panose="020B0606030504020204" pitchFamily="34" charset="0"/>
            </a:endParaRPr>
          </a:p>
          <a:p>
            <a:endParaRPr lang="en-US" sz="3600" dirty="0">
              <a:latin typeface="Montserrat Light" panose="00000400000000000000" pitchFamily="50" charset="0"/>
              <a:ea typeface="Open Sans" panose="020B0606030504020204" pitchFamily="34" charset="0"/>
              <a:cs typeface="Open Sans" panose="020B0606030504020204" pitchFamily="34" charset="0"/>
            </a:endParaRPr>
          </a:p>
          <a:p>
            <a:endParaRPr lang="en-US" sz="3600" dirty="0">
              <a:latin typeface="Montserrat Light" panose="00000400000000000000" pitchFamily="50" charset="0"/>
              <a:ea typeface="Open Sans" panose="020B0606030504020204" pitchFamily="34" charset="0"/>
              <a:cs typeface="Open Sans" panose="020B0606030504020204" pitchFamily="34" charset="0"/>
            </a:endParaRPr>
          </a:p>
        </p:txBody>
      </p:sp>
      <p:sp>
        <p:nvSpPr>
          <p:cNvPr id="35" name="TextBox 34">
            <a:extLst>
              <a:ext uri="{FF2B5EF4-FFF2-40B4-BE49-F238E27FC236}">
                <a16:creationId xmlns:a16="http://schemas.microsoft.com/office/drawing/2014/main" id="{C3E55134-5FC2-4AAC-9FB9-920E646EBFF0}"/>
              </a:ext>
            </a:extLst>
          </p:cNvPr>
          <p:cNvSpPr txBox="1"/>
          <p:nvPr/>
        </p:nvSpPr>
        <p:spPr>
          <a:xfrm>
            <a:off x="31176877" y="4029174"/>
            <a:ext cx="12292192" cy="1892826"/>
          </a:xfrm>
          <a:prstGeom prst="rect">
            <a:avLst/>
          </a:prstGeom>
          <a:solidFill>
            <a:schemeClr val="accent1">
              <a:lumMod val="20000"/>
              <a:lumOff val="80000"/>
            </a:schemeClr>
          </a:solidFill>
        </p:spPr>
        <p:txBody>
          <a:bodyPr wrap="square" rtlCol="0">
            <a:spAutoFit/>
          </a:bodyPr>
          <a:lstStyle>
            <a:defPPr>
              <a:defRPr kern="1200" smtId="4294967295"/>
            </a:defPPr>
          </a:lstStyle>
          <a:p>
            <a:pPr>
              <a:spcAft>
                <a:spcPts val="1800"/>
              </a:spcAft>
            </a:pPr>
            <a:r>
              <a:rPr lang="en-US" sz="4200" dirty="0">
                <a:solidFill>
                  <a:srgbClr val="A167B2"/>
                </a:solidFill>
                <a:latin typeface="Libre Baskerville" panose="02000000000000000000" pitchFamily="2" charset="0"/>
              </a:rPr>
              <a:t>Risk Assessment</a:t>
            </a:r>
          </a:p>
          <a:p>
            <a:r>
              <a:rPr lang="en-US" sz="2800" b="1" dirty="0">
                <a:latin typeface="Montserrat Light" panose="020B0604020202020204" charset="0"/>
              </a:rPr>
              <a:t>Table</a:t>
            </a:r>
            <a:r>
              <a:rPr lang="en-US" sz="2800" dirty="0">
                <a:latin typeface="Montserrat Light" panose="020B0604020202020204" charset="0"/>
              </a:rPr>
              <a:t> </a:t>
            </a:r>
            <a:r>
              <a:rPr lang="en-US" sz="2800" b="1" dirty="0">
                <a:latin typeface="Montserrat Light" panose="020B0604020202020204" charset="0"/>
              </a:rPr>
              <a:t>1: </a:t>
            </a:r>
            <a:r>
              <a:rPr lang="en-US" sz="2800" dirty="0">
                <a:latin typeface="Montserrat Light" panose="020B0604020202020204" charset="0"/>
              </a:rPr>
              <a:t>Assessment of risks faced in this experimen</a:t>
            </a:r>
            <a:r>
              <a:rPr lang="en-US" sz="3200" dirty="0">
                <a:latin typeface="Montserrat Light" panose="020B0604020202020204" charset="0"/>
              </a:rPr>
              <a:t>t</a:t>
            </a:r>
          </a:p>
          <a:p>
            <a:endParaRPr lang="en-US" sz="2800" dirty="0">
              <a:latin typeface="Montserrat Light" panose="020B0604020202020204" charset="0"/>
            </a:endParaRPr>
          </a:p>
        </p:txBody>
      </p:sp>
      <p:sp>
        <p:nvSpPr>
          <p:cNvPr id="19" name="TextBox 18">
            <a:extLst>
              <a:ext uri="{FF2B5EF4-FFF2-40B4-BE49-F238E27FC236}">
                <a16:creationId xmlns:a16="http://schemas.microsoft.com/office/drawing/2014/main" id="{04154314-4911-4443-A776-FF760714A1D7}"/>
              </a:ext>
            </a:extLst>
          </p:cNvPr>
          <p:cNvSpPr txBox="1"/>
          <p:nvPr/>
        </p:nvSpPr>
        <p:spPr>
          <a:xfrm>
            <a:off x="304800" y="8716264"/>
            <a:ext cx="8229600" cy="5262979"/>
          </a:xfrm>
          <a:prstGeom prst="rect">
            <a:avLst/>
          </a:prstGeom>
          <a:solidFill>
            <a:schemeClr val="accent1">
              <a:lumMod val="20000"/>
              <a:lumOff val="80000"/>
            </a:schemeClr>
          </a:solidFill>
        </p:spPr>
        <p:txBody>
          <a:bodyPr wrap="square" rtlCol="0">
            <a:spAutoFit/>
          </a:bodyPr>
          <a:lstStyle>
            <a:defPPr>
              <a:defRPr kern="1200" smtId="4294967295"/>
            </a:defPPr>
          </a:lstStyle>
          <a:p>
            <a:endParaRPr lang="en-US" sz="2800" u="sng" dirty="0">
              <a:latin typeface="Montserrat Light" panose="00000400000000000000" pitchFamily="50" charset="0"/>
              <a:ea typeface="Open Sans" panose="020B0606030504020204" pitchFamily="34" charset="0"/>
              <a:cs typeface="Open Sans" panose="020B0606030504020204" pitchFamily="34" charset="0"/>
            </a:endParaRPr>
          </a:p>
          <a:p>
            <a:endParaRPr lang="en-US" sz="2800" u="sng" dirty="0">
              <a:latin typeface="Montserrat Light" panose="00000400000000000000" pitchFamily="50" charset="0"/>
              <a:ea typeface="Open Sans" panose="020B0606030504020204" pitchFamily="34" charset="0"/>
              <a:cs typeface="Open Sans" panose="020B0606030504020204" pitchFamily="34" charset="0"/>
            </a:endParaRPr>
          </a:p>
          <a:p>
            <a:r>
              <a:rPr lang="en-US" sz="2800" u="sng" dirty="0">
                <a:latin typeface="Montserrat Light" panose="00000400000000000000" pitchFamily="50" charset="0"/>
                <a:ea typeface="Open Sans" panose="020B0606030504020204" pitchFamily="34" charset="0"/>
                <a:cs typeface="Open Sans" panose="020B0606030504020204" pitchFamily="34" charset="0"/>
              </a:rPr>
              <a:t>Independent variable</a:t>
            </a:r>
            <a:r>
              <a:rPr lang="en-US" sz="2800" dirty="0">
                <a:latin typeface="Montserrat Light" panose="00000400000000000000" pitchFamily="50" charset="0"/>
                <a:ea typeface="Open Sans" panose="020B0606030504020204" pitchFamily="34" charset="0"/>
                <a:cs typeface="Open Sans" panose="020B0606030504020204" pitchFamily="34" charset="0"/>
              </a:rPr>
              <a:t>: Concentration of Sulphuric acid</a:t>
            </a:r>
          </a:p>
          <a:p>
            <a:pPr>
              <a:lnSpc>
                <a:spcPct val="150000"/>
              </a:lnSpc>
            </a:pPr>
            <a:r>
              <a:rPr lang="en-US" sz="2800" u="sng" dirty="0">
                <a:latin typeface="Montserrat Light" panose="00000400000000000000" pitchFamily="50" charset="0"/>
                <a:ea typeface="Open Sans" panose="020B0606030504020204" pitchFamily="34" charset="0"/>
                <a:cs typeface="Open Sans" panose="020B0606030504020204" pitchFamily="34" charset="0"/>
              </a:rPr>
              <a:t>Dependent variable</a:t>
            </a:r>
            <a:r>
              <a:rPr lang="en-US" sz="2800" dirty="0">
                <a:latin typeface="Montserrat Light" panose="00000400000000000000" pitchFamily="50" charset="0"/>
                <a:ea typeface="Open Sans" panose="020B0606030504020204" pitchFamily="34" charset="0"/>
                <a:cs typeface="Open Sans" panose="020B0606030504020204" pitchFamily="34" charset="0"/>
              </a:rPr>
              <a:t>: Mass loss of the reaction mixture</a:t>
            </a:r>
          </a:p>
          <a:p>
            <a:r>
              <a:rPr lang="en-US" sz="2800" u="sng" dirty="0">
                <a:latin typeface="Montserrat Light" panose="00000400000000000000" pitchFamily="50" charset="0"/>
                <a:ea typeface="Open Sans" panose="020B0606030504020204" pitchFamily="34" charset="0"/>
                <a:cs typeface="Open Sans" panose="020B0606030504020204" pitchFamily="34" charset="0"/>
              </a:rPr>
              <a:t>Independent variables</a:t>
            </a:r>
            <a:r>
              <a:rPr lang="en-US" sz="2800" dirty="0">
                <a:latin typeface="Montserrat Light" panose="00000400000000000000" pitchFamily="50" charset="0"/>
                <a:ea typeface="Open Sans" panose="020B0606030504020204" pitchFamily="34" charset="0"/>
                <a:cs typeface="Open Sans" panose="020B0606030504020204" pitchFamily="34" charset="0"/>
              </a:rPr>
              <a:t>: Volume of sulphuric acid (50mL), Time allowed for the reaction (180 seconds), Temperature of the reactants (25</a:t>
            </a:r>
            <a:r>
              <a:rPr lang="en-US" sz="2800" baseline="50000" dirty="0">
                <a:latin typeface="Montserrat Light" panose="00000400000000000000" pitchFamily="50" charset="0"/>
                <a:ea typeface="Open Sans" panose="020B0606030504020204" pitchFamily="34" charset="0"/>
                <a:cs typeface="Open Sans" panose="020B0606030504020204" pitchFamily="34" charset="0"/>
              </a:rPr>
              <a:t>0</a:t>
            </a:r>
            <a:r>
              <a:rPr lang="en-US" sz="2800" dirty="0">
                <a:latin typeface="Montserrat Light" panose="00000400000000000000" pitchFamily="50" charset="0"/>
                <a:ea typeface="Open Sans" panose="020B0606030504020204" pitchFamily="34" charset="0"/>
                <a:cs typeface="Open Sans" panose="020B0606030504020204" pitchFamily="34" charset="0"/>
              </a:rPr>
              <a:t>C), Mass of the Marble chips (4 g), Size and shape of the beaker used.</a:t>
            </a:r>
          </a:p>
        </p:txBody>
      </p:sp>
      <p:sp>
        <p:nvSpPr>
          <p:cNvPr id="20" name="TextBox 19">
            <a:extLst>
              <a:ext uri="{FF2B5EF4-FFF2-40B4-BE49-F238E27FC236}">
                <a16:creationId xmlns:a16="http://schemas.microsoft.com/office/drawing/2014/main" id="{636B01F0-65AB-4092-8593-0546E7264BF3}"/>
              </a:ext>
            </a:extLst>
          </p:cNvPr>
          <p:cNvSpPr txBox="1"/>
          <p:nvPr/>
        </p:nvSpPr>
        <p:spPr>
          <a:xfrm>
            <a:off x="304800" y="8862536"/>
            <a:ext cx="6324600" cy="738664"/>
          </a:xfrm>
          <a:prstGeom prst="rect">
            <a:avLst/>
          </a:prstGeom>
          <a:noFill/>
        </p:spPr>
        <p:txBody>
          <a:bodyPr wrap="square" rtlCol="0">
            <a:spAutoFit/>
          </a:bodyPr>
          <a:lstStyle>
            <a:defPPr>
              <a:defRPr kern="1200" smtId="4294967295"/>
            </a:defPPr>
          </a:lstStyle>
          <a:p>
            <a:r>
              <a:rPr lang="en-US" sz="4200" dirty="0">
                <a:solidFill>
                  <a:srgbClr val="A167B2"/>
                </a:solidFill>
                <a:latin typeface="Libre Baskerville" panose="02000000000000000000" pitchFamily="2" charset="0"/>
              </a:rPr>
              <a:t>Variables:</a:t>
            </a:r>
          </a:p>
        </p:txBody>
      </p:sp>
      <p:graphicFrame>
        <p:nvGraphicFramePr>
          <p:cNvPr id="7" name="Table 6">
            <a:extLst>
              <a:ext uri="{FF2B5EF4-FFF2-40B4-BE49-F238E27FC236}">
                <a16:creationId xmlns:a16="http://schemas.microsoft.com/office/drawing/2014/main" id="{E6FEDD59-F11E-46BF-803B-F1E30FF4E2FC}"/>
              </a:ext>
            </a:extLst>
          </p:cNvPr>
          <p:cNvGraphicFramePr>
            <a:graphicFrameLocks noGrp="1"/>
          </p:cNvGraphicFramePr>
          <p:nvPr>
            <p:extLst>
              <p:ext uri="{D42A27DB-BD31-4B8C-83A1-F6EECF244321}">
                <p14:modId xmlns:p14="http://schemas.microsoft.com/office/powerpoint/2010/main" val="151747637"/>
              </p:ext>
            </p:extLst>
          </p:nvPr>
        </p:nvGraphicFramePr>
        <p:xfrm>
          <a:off x="322229" y="24231600"/>
          <a:ext cx="7377309" cy="4063937"/>
        </p:xfrm>
        <a:graphic>
          <a:graphicData uri="http://schemas.openxmlformats.org/drawingml/2006/table">
            <a:tbl>
              <a:tblPr>
                <a:tableStyleId>{5C22544A-7EE6-4342-B048-85BDC9FD1C3A}</a:tableStyleId>
              </a:tblPr>
              <a:tblGrid>
                <a:gridCol w="7377309">
                  <a:extLst>
                    <a:ext uri="{9D8B030D-6E8A-4147-A177-3AD203B41FA5}">
                      <a16:colId xmlns:a16="http://schemas.microsoft.com/office/drawing/2014/main" val="2285085831"/>
                    </a:ext>
                  </a:extLst>
                </a:gridCol>
              </a:tblGrid>
              <a:tr h="0">
                <a:tc>
                  <a:txBody>
                    <a:bodyPr/>
                    <a:lstStyle/>
                    <a:p>
                      <a:pPr marL="342900" lvl="0" indent="-342900" algn="l">
                        <a:lnSpc>
                          <a:spcPct val="107000"/>
                        </a:lnSpc>
                        <a:buFont typeface="Symbol" panose="05050102010706020507" pitchFamily="18" charset="2"/>
                        <a:buChar char=""/>
                      </a:pPr>
                      <a:endParaRPr lang="en-AU" sz="2800" dirty="0">
                        <a:effectLst/>
                        <a:latin typeface="Montserrat Light" panose="020B0604020202020204" charset="0"/>
                      </a:endParaRPr>
                    </a:p>
                    <a:p>
                      <a:pPr marL="342900" lvl="0" indent="-342900" algn="l">
                        <a:lnSpc>
                          <a:spcPct val="107000"/>
                        </a:lnSpc>
                        <a:buFont typeface="Symbol" panose="05050102010706020507" pitchFamily="18" charset="2"/>
                        <a:buChar char=""/>
                      </a:pPr>
                      <a:endParaRPr lang="en-AU" sz="2800" dirty="0">
                        <a:effectLst/>
                        <a:latin typeface="Montserrat Light" panose="020B0604020202020204" charset="0"/>
                      </a:endParaRPr>
                    </a:p>
                    <a:p>
                      <a:pPr marL="342900" lvl="0" indent="-342900" algn="l">
                        <a:lnSpc>
                          <a:spcPct val="107000"/>
                        </a:lnSpc>
                        <a:buFont typeface="Symbol" panose="05050102010706020507" pitchFamily="18" charset="2"/>
                        <a:buChar char=""/>
                      </a:pPr>
                      <a:r>
                        <a:rPr lang="en-AU" sz="2800" dirty="0">
                          <a:effectLst/>
                          <a:latin typeface="Montserrat Light" panose="020B0604020202020204" charset="0"/>
                        </a:rPr>
                        <a:t>1 x 100 mL beaker</a:t>
                      </a:r>
                    </a:p>
                    <a:p>
                      <a:pPr marL="342900" lvl="0" indent="-342900" algn="l">
                        <a:lnSpc>
                          <a:spcPct val="107000"/>
                        </a:lnSpc>
                        <a:buFont typeface="Symbol" panose="05050102010706020507" pitchFamily="18" charset="2"/>
                        <a:buChar char=""/>
                      </a:pPr>
                      <a:r>
                        <a:rPr lang="en-AU" sz="2800" dirty="0">
                          <a:effectLst/>
                          <a:latin typeface="Montserrat Light" panose="020B0604020202020204" charset="0"/>
                        </a:rPr>
                        <a:t>1 x electronic scales</a:t>
                      </a:r>
                    </a:p>
                    <a:p>
                      <a:pPr marL="342900" lvl="0" indent="-342900" algn="l">
                        <a:lnSpc>
                          <a:spcPct val="107000"/>
                        </a:lnSpc>
                        <a:buFont typeface="Symbol" panose="05050102010706020507" pitchFamily="18" charset="2"/>
                        <a:buChar char=""/>
                      </a:pPr>
                      <a:r>
                        <a:rPr lang="en-AU" sz="2800" dirty="0">
                          <a:effectLst/>
                          <a:latin typeface="Montserrat Light" panose="020B0604020202020204" charset="0"/>
                        </a:rPr>
                        <a:t>Container of marble chips</a:t>
                      </a:r>
                    </a:p>
                    <a:p>
                      <a:pPr marL="342900" lvl="0" indent="-342900" algn="l">
                        <a:lnSpc>
                          <a:spcPct val="107000"/>
                        </a:lnSpc>
                        <a:buFont typeface="Symbol" panose="05050102010706020507" pitchFamily="18" charset="2"/>
                        <a:buChar char=""/>
                      </a:pPr>
                      <a:r>
                        <a:rPr lang="en-AU" sz="2800" dirty="0">
                          <a:effectLst/>
                          <a:latin typeface="Montserrat Light" panose="020B0604020202020204" charset="0"/>
                        </a:rPr>
                        <a:t>Sulphuric acid (1.0M)</a:t>
                      </a:r>
                    </a:p>
                    <a:p>
                      <a:pPr marL="342900" lvl="0" indent="-342900" algn="l">
                        <a:lnSpc>
                          <a:spcPct val="107000"/>
                        </a:lnSpc>
                        <a:buFont typeface="Symbol" panose="05050102010706020507" pitchFamily="18" charset="2"/>
                        <a:buChar char=""/>
                      </a:pPr>
                      <a:r>
                        <a:rPr lang="en-AU" sz="2800" dirty="0">
                          <a:effectLst/>
                          <a:latin typeface="Montserrat Light" panose="020B0604020202020204" charset="0"/>
                        </a:rPr>
                        <a:t>1 x 25 mL Measuring Cylinder</a:t>
                      </a:r>
                    </a:p>
                    <a:p>
                      <a:pPr marL="342900" lvl="0" indent="-342900" algn="l">
                        <a:lnSpc>
                          <a:spcPct val="107000"/>
                        </a:lnSpc>
                        <a:buFont typeface="Symbol" panose="05050102010706020507" pitchFamily="18" charset="2"/>
                        <a:buChar char=""/>
                      </a:pPr>
                      <a:r>
                        <a:rPr lang="en-AU" sz="2800" dirty="0">
                          <a:effectLst/>
                          <a:latin typeface="Montserrat Light" panose="020B0604020202020204" charset="0"/>
                        </a:rPr>
                        <a:t>Distilled water</a:t>
                      </a:r>
                    </a:p>
                    <a:p>
                      <a:pPr marL="342900" lvl="0" indent="-342900" algn="l">
                        <a:lnSpc>
                          <a:spcPct val="107000"/>
                        </a:lnSpc>
                        <a:buFont typeface="Symbol" panose="05050102010706020507" pitchFamily="18" charset="2"/>
                        <a:buChar char=""/>
                      </a:pPr>
                      <a:r>
                        <a:rPr lang="en-AU" sz="2800" dirty="0">
                          <a:effectLst/>
                          <a:latin typeface="Montserrat Light" panose="020B0604020202020204" charset="0"/>
                        </a:rPr>
                        <a:t>Watch or timer</a:t>
                      </a:r>
                    </a:p>
                  </a:txBody>
                  <a:tcPr marL="114300" marR="114300" marT="0" marB="0">
                    <a:solidFill>
                      <a:schemeClr val="accent1">
                        <a:lumMod val="20000"/>
                        <a:lumOff val="80000"/>
                      </a:schemeClr>
                    </a:solidFill>
                  </a:tcPr>
                </a:tc>
                <a:extLst>
                  <a:ext uri="{0D108BD9-81ED-4DB2-BD59-A6C34878D82A}">
                    <a16:rowId xmlns:a16="http://schemas.microsoft.com/office/drawing/2014/main" val="1670681054"/>
                  </a:ext>
                </a:extLst>
              </a:tr>
            </a:tbl>
          </a:graphicData>
        </a:graphic>
      </p:graphicFrame>
      <p:sp>
        <p:nvSpPr>
          <p:cNvPr id="24" name="TextBox 23">
            <a:extLst>
              <a:ext uri="{FF2B5EF4-FFF2-40B4-BE49-F238E27FC236}">
                <a16:creationId xmlns:a16="http://schemas.microsoft.com/office/drawing/2014/main" id="{3203CE77-8838-4FE0-AAE9-32033B4EC5B2}"/>
              </a:ext>
            </a:extLst>
          </p:cNvPr>
          <p:cNvSpPr txBox="1"/>
          <p:nvPr/>
        </p:nvSpPr>
        <p:spPr>
          <a:xfrm>
            <a:off x="360493" y="24319597"/>
            <a:ext cx="7453196" cy="738664"/>
          </a:xfrm>
          <a:prstGeom prst="rect">
            <a:avLst/>
          </a:prstGeom>
          <a:noFill/>
        </p:spPr>
        <p:txBody>
          <a:bodyPr wrap="square" rtlCol="0">
            <a:spAutoFit/>
          </a:bodyPr>
          <a:lstStyle>
            <a:defPPr>
              <a:defRPr kern="1200" smtId="4294967295"/>
            </a:defPPr>
          </a:lstStyle>
          <a:p>
            <a:r>
              <a:rPr lang="en-US" sz="4200" dirty="0">
                <a:solidFill>
                  <a:srgbClr val="A167B2"/>
                </a:solidFill>
                <a:latin typeface="Libre Baskerville" panose="02000000000000000000" pitchFamily="2" charset="0"/>
              </a:rPr>
              <a:t>Equipment and Materials:</a:t>
            </a:r>
          </a:p>
        </p:txBody>
      </p:sp>
      <p:pic>
        <p:nvPicPr>
          <p:cNvPr id="6" name="Picture 5">
            <a:extLst>
              <a:ext uri="{FF2B5EF4-FFF2-40B4-BE49-F238E27FC236}">
                <a16:creationId xmlns:a16="http://schemas.microsoft.com/office/drawing/2014/main" id="{99355586-ABA0-4DE7-B064-8B98F48307C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629400" y="25918892"/>
            <a:ext cx="6174750" cy="6353508"/>
          </a:xfrm>
          <a:prstGeom prst="rect">
            <a:avLst/>
          </a:prstGeom>
          <a:solidFill>
            <a:schemeClr val="accent1">
              <a:lumMod val="20000"/>
              <a:lumOff val="80000"/>
            </a:schemeClr>
          </a:solidFill>
        </p:spPr>
      </p:pic>
      <p:graphicFrame>
        <p:nvGraphicFramePr>
          <p:cNvPr id="10" name="Table 9">
            <a:extLst>
              <a:ext uri="{FF2B5EF4-FFF2-40B4-BE49-F238E27FC236}">
                <a16:creationId xmlns:a16="http://schemas.microsoft.com/office/drawing/2014/main" id="{EBFADB5F-891C-4D3D-8836-9B57CE16854B}"/>
              </a:ext>
            </a:extLst>
          </p:cNvPr>
          <p:cNvGraphicFramePr>
            <a:graphicFrameLocks noGrp="1"/>
          </p:cNvGraphicFramePr>
          <p:nvPr>
            <p:extLst>
              <p:ext uri="{D42A27DB-BD31-4B8C-83A1-F6EECF244321}">
                <p14:modId xmlns:p14="http://schemas.microsoft.com/office/powerpoint/2010/main" val="3023342"/>
              </p:ext>
            </p:extLst>
          </p:nvPr>
        </p:nvGraphicFramePr>
        <p:xfrm>
          <a:off x="31324037" y="5870125"/>
          <a:ext cx="11936274" cy="5284742"/>
        </p:xfrm>
        <a:graphic>
          <a:graphicData uri="http://schemas.openxmlformats.org/drawingml/2006/table">
            <a:tbl>
              <a:tblPr firstRow="1" firstCol="1" lastRow="1" lastCol="1" bandRow="1" bandCol="1"/>
              <a:tblGrid>
                <a:gridCol w="2114006">
                  <a:extLst>
                    <a:ext uri="{9D8B030D-6E8A-4147-A177-3AD203B41FA5}">
                      <a16:colId xmlns:a16="http://schemas.microsoft.com/office/drawing/2014/main" val="3383111454"/>
                    </a:ext>
                  </a:extLst>
                </a:gridCol>
                <a:gridCol w="3850330">
                  <a:extLst>
                    <a:ext uri="{9D8B030D-6E8A-4147-A177-3AD203B41FA5}">
                      <a16:colId xmlns:a16="http://schemas.microsoft.com/office/drawing/2014/main" val="576233188"/>
                    </a:ext>
                  </a:extLst>
                </a:gridCol>
                <a:gridCol w="2828813">
                  <a:extLst>
                    <a:ext uri="{9D8B030D-6E8A-4147-A177-3AD203B41FA5}">
                      <a16:colId xmlns:a16="http://schemas.microsoft.com/office/drawing/2014/main" val="1129090855"/>
                    </a:ext>
                  </a:extLst>
                </a:gridCol>
                <a:gridCol w="3143125">
                  <a:extLst>
                    <a:ext uri="{9D8B030D-6E8A-4147-A177-3AD203B41FA5}">
                      <a16:colId xmlns:a16="http://schemas.microsoft.com/office/drawing/2014/main" val="924297032"/>
                    </a:ext>
                  </a:extLst>
                </a:gridCol>
              </a:tblGrid>
              <a:tr h="1752600">
                <a:tc>
                  <a:txBody>
                    <a:bodyPr/>
                    <a:lstStyle/>
                    <a:p>
                      <a:pPr algn="ctr">
                        <a:lnSpc>
                          <a:spcPct val="115000"/>
                        </a:lnSpc>
                        <a:spcBef>
                          <a:spcPts val="200"/>
                        </a:spcBef>
                        <a:spcAft>
                          <a:spcPts val="200"/>
                        </a:spcAft>
                      </a:pPr>
                      <a:r>
                        <a:rPr lang="en-AU" sz="3200" dirty="0">
                          <a:effectLst/>
                          <a:latin typeface="Montserrat Light" panose="020B0604020202020204" charset="0"/>
                          <a:ea typeface="SimSun" panose="02010600030101010101" pitchFamily="2" charset="-122"/>
                          <a:cs typeface="Arial" panose="020B0604020202020204" pitchFamily="34" charset="0"/>
                        </a:rPr>
                        <a:t>Source of risk</a:t>
                      </a:r>
                      <a:endParaRPr lang="en-AU" sz="32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AU" sz="3200" dirty="0">
                          <a:effectLst/>
                          <a:latin typeface="Montserrat Light" panose="020B0604020202020204" charset="0"/>
                          <a:ea typeface="SimSun" panose="02010600030101010101" pitchFamily="2" charset="-122"/>
                          <a:cs typeface="Arial" panose="020B0604020202020204" pitchFamily="34" charset="0"/>
                        </a:rPr>
                        <a:t>What amount of harm could it cause? </a:t>
                      </a:r>
                      <a:endParaRPr lang="en-AU" sz="32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AU" sz="3200" dirty="0">
                          <a:effectLst/>
                          <a:latin typeface="Montserrat Light" panose="020B0604020202020204" charset="0"/>
                          <a:ea typeface="SimSun" panose="02010600030101010101" pitchFamily="2" charset="-122"/>
                          <a:cs typeface="Arial" panose="020B0604020202020204" pitchFamily="34" charset="0"/>
                        </a:rPr>
                        <a:t>Safety precautions taken</a:t>
                      </a:r>
                      <a:endParaRPr lang="en-AU" sz="32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AU" sz="3200" dirty="0">
                          <a:effectLst/>
                          <a:latin typeface="Montserrat Light" panose="020B0604020202020204" charset="0"/>
                          <a:ea typeface="SimSun" panose="02010600030101010101" pitchFamily="2" charset="-122"/>
                          <a:cs typeface="Arial" panose="020B0604020202020204" pitchFamily="34" charset="0"/>
                        </a:rPr>
                        <a:t>If an incident occurred what should I do?</a:t>
                      </a:r>
                      <a:endParaRPr lang="en-AU" sz="32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8239803"/>
                  </a:ext>
                </a:extLst>
              </a:tr>
              <a:tr h="924408">
                <a:tc>
                  <a:txBody>
                    <a:bodyPr/>
                    <a:lstStyle/>
                    <a:p>
                      <a:pPr algn="ctr">
                        <a:lnSpc>
                          <a:spcPct val="115000"/>
                        </a:lnSpc>
                        <a:spcAft>
                          <a:spcPts val="1000"/>
                        </a:spcAft>
                      </a:pPr>
                      <a:r>
                        <a:rPr lang="en-AU" sz="2400" u="none" strike="noStrike" dirty="0">
                          <a:effectLst/>
                          <a:latin typeface="Montserrat Light" panose="020B0604020202020204" charset="0"/>
                          <a:ea typeface="SimSun" panose="02010600030101010101" pitchFamily="2" charset="-122"/>
                          <a:cs typeface="Arial" panose="020B0604020202020204" pitchFamily="34" charset="0"/>
                        </a:rPr>
                        <a:t> Sulphuric Acid</a:t>
                      </a:r>
                      <a:endParaRPr lang="en-AU" sz="24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2400" dirty="0">
                          <a:effectLst/>
                          <a:latin typeface="Montserrat Light" panose="020B0604020202020204" charset="0"/>
                          <a:ea typeface="SimSun" panose="02010600030101010101" pitchFamily="2" charset="-122"/>
                          <a:cs typeface="Arial" panose="020B0604020202020204" pitchFamily="34" charset="0"/>
                        </a:rPr>
                        <a:t>Major</a:t>
                      </a:r>
                    </a:p>
                    <a:p>
                      <a:pPr algn="ctr">
                        <a:lnSpc>
                          <a:spcPct val="115000"/>
                        </a:lnSpc>
                        <a:spcAft>
                          <a:spcPts val="0"/>
                        </a:spcAft>
                      </a:pPr>
                      <a:r>
                        <a:rPr lang="en-AU" sz="2000" dirty="0">
                          <a:effectLst/>
                          <a:latin typeface="Montserrat Light" panose="020B0604020202020204" charset="0"/>
                          <a:ea typeface="SimSun" panose="02010600030101010101" pitchFamily="2" charset="-122"/>
                          <a:cs typeface="Arial" panose="020B0604020202020204" pitchFamily="34" charset="0"/>
                        </a:rPr>
                        <a:t>Injury to eyes and skin</a:t>
                      </a:r>
                      <a:endParaRPr lang="en-AU" sz="20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buFont typeface="Arial" panose="020B0604020202020204" pitchFamily="34" charset="0"/>
                        <a:buNone/>
                      </a:pPr>
                      <a:r>
                        <a:rPr lang="en-AU" sz="2400" dirty="0">
                          <a:effectLst/>
                          <a:latin typeface="Montserrat Light" panose="020B0604020202020204" charset="0"/>
                          <a:ea typeface="SimSun" panose="02010600030101010101" pitchFamily="2" charset="-122"/>
                          <a:cs typeface="Times New Roman" panose="02020603050405020304" pitchFamily="18" charset="0"/>
                        </a:rPr>
                        <a:t>You fill out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AU" sz="2400" dirty="0">
                          <a:effectLst/>
                          <a:latin typeface="Montserrat Light" panose="020B0604020202020204" charset="0"/>
                          <a:ea typeface="SimSun" panose="02010600030101010101" pitchFamily="2" charset="-122"/>
                          <a:cs typeface="Times New Roman" panose="02020603050405020304" pitchFamily="18" charset="0"/>
                        </a:rPr>
                        <a:t>You fill out</a:t>
                      </a:r>
                      <a:r>
                        <a:rPr lang="en-AU" sz="2400" u="none" strike="noStrike" dirty="0">
                          <a:effectLst/>
                          <a:latin typeface="Montserrat Light" panose="020B0604020202020204" charset="0"/>
                          <a:ea typeface="SimSun" panose="02010600030101010101" pitchFamily="2" charset="-122"/>
                          <a:cs typeface="Arial" panose="020B0604020202020204" pitchFamily="34" charset="0"/>
                        </a:rPr>
                        <a:t> </a:t>
                      </a:r>
                      <a:endParaRPr lang="en-AU" sz="24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3544788"/>
                  </a:ext>
                </a:extLst>
              </a:tr>
              <a:tr h="1237039">
                <a:tc>
                  <a:txBody>
                    <a:bodyPr/>
                    <a:lstStyle/>
                    <a:p>
                      <a:pPr algn="ctr">
                        <a:lnSpc>
                          <a:spcPct val="100000"/>
                        </a:lnSpc>
                        <a:spcAft>
                          <a:spcPts val="0"/>
                        </a:spcAft>
                      </a:pPr>
                      <a:r>
                        <a:rPr lang="en-AU" sz="2400" u="none" strike="noStrike" dirty="0">
                          <a:effectLst/>
                          <a:latin typeface="Montserrat Light" panose="020B0604020202020204" charset="0"/>
                          <a:ea typeface="SimSun" panose="02010600030101010101" pitchFamily="2" charset="-122"/>
                          <a:cs typeface="Arial" panose="020B0604020202020204" pitchFamily="34" charset="0"/>
                        </a:rPr>
                        <a:t>Marble Chips </a:t>
                      </a:r>
                    </a:p>
                    <a:p>
                      <a:pPr algn="ctr">
                        <a:lnSpc>
                          <a:spcPct val="100000"/>
                        </a:lnSpc>
                        <a:spcAft>
                          <a:spcPts val="0"/>
                        </a:spcAft>
                      </a:pPr>
                      <a:r>
                        <a:rPr lang="en-AU" sz="1400" u="none" strike="noStrike" dirty="0">
                          <a:effectLst/>
                          <a:latin typeface="Montserrat Light" panose="020B0604020202020204" charset="0"/>
                          <a:ea typeface="SimSun" panose="02010600030101010101" pitchFamily="2" charset="-122"/>
                          <a:cs typeface="Arial" panose="020B0604020202020204" pitchFamily="34" charset="0"/>
                        </a:rPr>
                        <a:t>(calcium Carbonate)</a:t>
                      </a:r>
                      <a:r>
                        <a:rPr lang="en-AU" sz="2400" u="none" strike="noStrike" dirty="0">
                          <a:effectLst/>
                          <a:latin typeface="Montserrat Light" panose="020B0604020202020204" charset="0"/>
                          <a:ea typeface="SimSun" panose="02010600030101010101" pitchFamily="2" charset="-122"/>
                          <a:cs typeface="Arial" panose="020B0604020202020204" pitchFamily="34" charset="0"/>
                        </a:rPr>
                        <a:t> </a:t>
                      </a:r>
                      <a:endParaRPr lang="en-AU" sz="24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2400" dirty="0">
                          <a:effectLst/>
                          <a:latin typeface="Montserrat Light" panose="020B0604020202020204" charset="0"/>
                          <a:ea typeface="SimSun" panose="02010600030101010101" pitchFamily="2" charset="-122"/>
                          <a:cs typeface="Arial" panose="020B0604020202020204" pitchFamily="34" charset="0"/>
                        </a:rPr>
                        <a:t>Minor</a:t>
                      </a:r>
                    </a:p>
                    <a:p>
                      <a:pPr algn="ctr">
                        <a:lnSpc>
                          <a:spcPct val="115000"/>
                        </a:lnSpc>
                        <a:spcAft>
                          <a:spcPts val="0"/>
                        </a:spcAft>
                      </a:pPr>
                      <a:r>
                        <a:rPr lang="en-AU" sz="2000" dirty="0">
                          <a:effectLst/>
                          <a:latin typeface="Montserrat Light" panose="020B0604020202020204" charset="0"/>
                          <a:ea typeface="SimSun" panose="02010600030101010101" pitchFamily="2" charset="-122"/>
                          <a:cs typeface="Arial" panose="020B0604020202020204" pitchFamily="34" charset="0"/>
                        </a:rPr>
                        <a:t>Possible cuts from edges</a:t>
                      </a:r>
                      <a:endParaRPr lang="en-AU" sz="20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AU" sz="2400" dirty="0">
                          <a:effectLst/>
                          <a:latin typeface="Montserrat Light" panose="020B0604020202020204" charset="0"/>
                          <a:ea typeface="SimSun" panose="02010600030101010101" pitchFamily="2" charset="-122"/>
                          <a:cs typeface="Arial" panose="020B0604020202020204" pitchFamily="34" charset="0"/>
                        </a:rPr>
                        <a:t> </a:t>
                      </a:r>
                      <a:r>
                        <a:rPr lang="en-AU" sz="2400" dirty="0">
                          <a:effectLst/>
                          <a:latin typeface="Montserrat Light" panose="020B0604020202020204" charset="0"/>
                          <a:ea typeface="SimSun" panose="02010600030101010101" pitchFamily="2" charset="-122"/>
                          <a:cs typeface="Times New Roman" panose="02020603050405020304" pitchFamily="18" charset="0"/>
                        </a:rPr>
                        <a:t>You fill out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AU" sz="2400" dirty="0">
                          <a:effectLst/>
                          <a:latin typeface="Montserrat Light" panose="020B0604020202020204" charset="0"/>
                          <a:ea typeface="SimSun" panose="02010600030101010101" pitchFamily="2" charset="-122"/>
                          <a:cs typeface="Times New Roman" panose="02020603050405020304" pitchFamily="18" charset="0"/>
                        </a:rPr>
                        <a:t>You fill out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7360410"/>
                  </a:ext>
                </a:extLst>
              </a:tr>
              <a:tr h="1370695">
                <a:tc>
                  <a:txBody>
                    <a:bodyPr/>
                    <a:lstStyle/>
                    <a:p>
                      <a:pPr algn="ctr">
                        <a:lnSpc>
                          <a:spcPct val="115000"/>
                        </a:lnSpc>
                        <a:spcAft>
                          <a:spcPts val="1000"/>
                        </a:spcAft>
                      </a:pPr>
                      <a:r>
                        <a:rPr lang="en-AU" sz="2400" u="none" strike="noStrike" dirty="0">
                          <a:effectLst/>
                          <a:latin typeface="Montserrat Light" panose="020B0604020202020204" charset="0"/>
                          <a:ea typeface="SimSun" panose="02010600030101010101" pitchFamily="2" charset="-122"/>
                          <a:cs typeface="Arial" panose="020B0604020202020204" pitchFamily="34" charset="0"/>
                        </a:rPr>
                        <a:t> Carbon dioxide (produced)</a:t>
                      </a:r>
                      <a:endParaRPr lang="en-AU" sz="24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2400" dirty="0">
                          <a:effectLst/>
                          <a:latin typeface="Montserrat Light" panose="020B0604020202020204" charset="0"/>
                          <a:ea typeface="SimSun" panose="02010600030101010101" pitchFamily="2" charset="-122"/>
                          <a:cs typeface="Arial" panose="020B0604020202020204" pitchFamily="34" charset="0"/>
                        </a:rPr>
                        <a:t>Minor</a:t>
                      </a:r>
                    </a:p>
                    <a:p>
                      <a:pPr algn="ctr">
                        <a:lnSpc>
                          <a:spcPct val="115000"/>
                        </a:lnSpc>
                        <a:spcAft>
                          <a:spcPts val="0"/>
                        </a:spcAft>
                      </a:pPr>
                      <a:r>
                        <a:rPr lang="en-AU" sz="2000" dirty="0">
                          <a:effectLst/>
                          <a:latin typeface="Montserrat Light" panose="020B0604020202020204" charset="0"/>
                          <a:ea typeface="SimSun" panose="02010600030101010101" pitchFamily="2" charset="-122"/>
                          <a:cs typeface="Arial" panose="020B0604020202020204" pitchFamily="34" charset="0"/>
                        </a:rPr>
                        <a:t>Inhalation can cause death</a:t>
                      </a:r>
                      <a:endParaRPr lang="en-AU" sz="20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AU" sz="2400" dirty="0">
                          <a:effectLst/>
                          <a:latin typeface="Montserrat Light" panose="020B0604020202020204" charset="0"/>
                          <a:ea typeface="SimSun" panose="02010600030101010101" pitchFamily="2" charset="-122"/>
                          <a:cs typeface="Arial" panose="020B0604020202020204" pitchFamily="34" charset="0"/>
                        </a:rPr>
                        <a:t> </a:t>
                      </a:r>
                      <a:r>
                        <a:rPr lang="en-AU" sz="2400" dirty="0">
                          <a:effectLst/>
                          <a:latin typeface="Montserrat Light" panose="020B0604020202020204" charset="0"/>
                          <a:ea typeface="SimSun" panose="02010600030101010101" pitchFamily="2" charset="-122"/>
                          <a:cs typeface="Times New Roman" panose="02020603050405020304" pitchFamily="18" charset="0"/>
                        </a:rPr>
                        <a:t>You </a:t>
                      </a:r>
                      <a:r>
                        <a:rPr lang="en-AU" sz="2400">
                          <a:effectLst/>
                          <a:latin typeface="Montserrat Light" panose="020B0604020202020204" charset="0"/>
                          <a:ea typeface="SimSun" panose="02010600030101010101" pitchFamily="2" charset="-122"/>
                          <a:cs typeface="Times New Roman" panose="02020603050405020304" pitchFamily="18" charset="0"/>
                        </a:rPr>
                        <a:t>fill out</a:t>
                      </a:r>
                      <a:endParaRPr lang="en-AU" sz="24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AU" sz="2400" dirty="0">
                          <a:effectLst/>
                          <a:latin typeface="Montserrat Light" panose="020B0604020202020204" charset="0"/>
                          <a:ea typeface="SimSun" panose="02010600030101010101" pitchFamily="2" charset="-122"/>
                          <a:cs typeface="Times New Roman" panose="02020603050405020304" pitchFamily="18" charset="0"/>
                        </a:rPr>
                        <a:t>You fill out</a:t>
                      </a:r>
                      <a:r>
                        <a:rPr lang="en-AU" sz="2400" u="none" strike="noStrike" dirty="0">
                          <a:effectLst/>
                          <a:latin typeface="Montserrat Light" panose="020B0604020202020204" charset="0"/>
                          <a:ea typeface="SimSun" panose="02010600030101010101" pitchFamily="2" charset="-122"/>
                          <a:cs typeface="Arial" panose="020B0604020202020204" pitchFamily="34" charset="0"/>
                        </a:rPr>
                        <a:t> </a:t>
                      </a:r>
                      <a:endParaRPr lang="en-AU" sz="24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01589"/>
                  </a:ext>
                </a:extLst>
              </a:tr>
            </a:tbl>
          </a:graphicData>
        </a:graphic>
      </p:graphicFrame>
      <p:sp>
        <p:nvSpPr>
          <p:cNvPr id="2" name="TextBox 1">
            <a:extLst>
              <a:ext uri="{FF2B5EF4-FFF2-40B4-BE49-F238E27FC236}">
                <a16:creationId xmlns:a16="http://schemas.microsoft.com/office/drawing/2014/main" id="{D8514542-45C6-4508-BA18-36E2F5C58C56}"/>
              </a:ext>
            </a:extLst>
          </p:cNvPr>
          <p:cNvSpPr txBox="1"/>
          <p:nvPr/>
        </p:nvSpPr>
        <p:spPr>
          <a:xfrm>
            <a:off x="21488400" y="16002000"/>
            <a:ext cx="914400" cy="914400"/>
          </a:xfrm>
          <a:prstGeom prst="rect">
            <a:avLst/>
          </a:prstGeom>
          <a:noFill/>
        </p:spPr>
        <p:txBody>
          <a:bodyPr wrap="square" rtlCol="0">
            <a:spAutoFit/>
          </a:bodyPr>
          <a:lstStyle/>
          <a:p>
            <a:endParaRPr lang="en-AU" dirty="0"/>
          </a:p>
        </p:txBody>
      </p:sp>
      <p:sp>
        <p:nvSpPr>
          <p:cNvPr id="3" name="TextBox 2">
            <a:extLst>
              <a:ext uri="{FF2B5EF4-FFF2-40B4-BE49-F238E27FC236}">
                <a16:creationId xmlns:a16="http://schemas.microsoft.com/office/drawing/2014/main" id="{CF0EE5D8-C69C-4EAE-9F46-D2DB3D67224D}"/>
              </a:ext>
            </a:extLst>
          </p:cNvPr>
          <p:cNvSpPr txBox="1"/>
          <p:nvPr/>
        </p:nvSpPr>
        <p:spPr>
          <a:xfrm>
            <a:off x="13811897" y="2814916"/>
            <a:ext cx="16693321" cy="6694140"/>
          </a:xfrm>
          <a:prstGeom prst="rect">
            <a:avLst/>
          </a:prstGeom>
          <a:noFill/>
        </p:spPr>
        <p:txBody>
          <a:bodyPr wrap="square" rtlCol="0">
            <a:spAutoFit/>
          </a:bodyPr>
          <a:lstStyle/>
          <a:p>
            <a:pPr>
              <a:spcAft>
                <a:spcPts val="600"/>
              </a:spcAft>
            </a:pPr>
            <a:r>
              <a:rPr lang="en-AU" sz="4400" b="1" dirty="0">
                <a:solidFill>
                  <a:srgbClr val="A167B2"/>
                </a:solidFill>
                <a:latin typeface="Libre Baskerville" panose="020B0604020202020204" charset="0"/>
              </a:rPr>
              <a:t>Introduction</a:t>
            </a:r>
            <a:endParaRPr lang="en-AU" sz="3600" b="1" dirty="0">
              <a:solidFill>
                <a:srgbClr val="A167B2"/>
              </a:solidFill>
              <a:latin typeface="Libre Baskerville" panose="020B0604020202020204" charset="0"/>
            </a:endParaRPr>
          </a:p>
          <a:p>
            <a:pPr>
              <a:spcAft>
                <a:spcPts val="600"/>
              </a:spcAft>
            </a:pPr>
            <a:r>
              <a:rPr lang="en-AU" sz="3000" dirty="0">
                <a:latin typeface="Montserrat Light" panose="020B0604020202020204" charset="0"/>
              </a:rPr>
              <a:t>Rain which has a pH less than or equal to 5.5 is considered acidic and is called acid rain. Acid rain is caused by pollution released when fossil fuels are burnt – in power stations, cars, and factories. The pollution contains sulphur dioxide and nitrogen oxide gases. In the air, these gases dissolved in water droplets in clouds to form acids. An example is: </a:t>
            </a:r>
          </a:p>
          <a:p>
            <a:pPr>
              <a:spcAft>
                <a:spcPts val="600"/>
              </a:spcAft>
            </a:pPr>
            <a:r>
              <a:rPr lang="en-AU" sz="3000" dirty="0">
                <a:latin typeface="Montserrat Light" panose="020B0604020202020204" charset="0"/>
              </a:rPr>
              <a:t>                                           SO</a:t>
            </a:r>
            <a:r>
              <a:rPr lang="en-AU" sz="3000" baseline="-25000" dirty="0">
                <a:latin typeface="Montserrat Light" panose="020B0604020202020204" charset="0"/>
              </a:rPr>
              <a:t>2(g)</a:t>
            </a:r>
            <a:r>
              <a:rPr lang="en-AU" sz="3000" dirty="0">
                <a:latin typeface="Montserrat Light" panose="020B0604020202020204" charset="0"/>
              </a:rPr>
              <a:t>      +      H</a:t>
            </a:r>
            <a:r>
              <a:rPr lang="en-AU" sz="3000" baseline="-25000" dirty="0">
                <a:latin typeface="Montserrat Light" panose="020B0604020202020204" charset="0"/>
              </a:rPr>
              <a:t>2</a:t>
            </a:r>
            <a:r>
              <a:rPr lang="en-AU" sz="3000" dirty="0">
                <a:latin typeface="Montserrat Light" panose="020B0604020202020204" charset="0"/>
              </a:rPr>
              <a:t>O</a:t>
            </a:r>
            <a:r>
              <a:rPr lang="en-AU" sz="3000" baseline="-25000" dirty="0">
                <a:latin typeface="Montserrat Light" panose="020B0604020202020204" charset="0"/>
              </a:rPr>
              <a:t>(l)</a:t>
            </a:r>
            <a:r>
              <a:rPr lang="en-AU" sz="3000" dirty="0">
                <a:latin typeface="Montserrat Light" panose="020B0604020202020204" charset="0"/>
              </a:rPr>
              <a:t>       →       H</a:t>
            </a:r>
            <a:r>
              <a:rPr lang="en-AU" sz="3000" baseline="-25000" dirty="0">
                <a:latin typeface="Montserrat Light" panose="020B0604020202020204" charset="0"/>
              </a:rPr>
              <a:t>2</a:t>
            </a:r>
            <a:r>
              <a:rPr lang="en-AU" sz="3000" dirty="0">
                <a:latin typeface="Montserrat Light" panose="020B0604020202020204" charset="0"/>
              </a:rPr>
              <a:t>SO</a:t>
            </a:r>
            <a:r>
              <a:rPr lang="en-AU" sz="3000" baseline="-25000" dirty="0">
                <a:latin typeface="Montserrat Light" panose="020B0604020202020204" charset="0"/>
              </a:rPr>
              <a:t>4(</a:t>
            </a:r>
            <a:r>
              <a:rPr lang="en-AU" sz="3000" baseline="-25000" dirty="0" err="1">
                <a:latin typeface="Montserrat Light" panose="020B0604020202020204" charset="0"/>
              </a:rPr>
              <a:t>aq</a:t>
            </a:r>
            <a:r>
              <a:rPr lang="en-AU" sz="3000" baseline="-25000" dirty="0">
                <a:latin typeface="Montserrat Light" panose="020B0604020202020204" charset="0"/>
              </a:rPr>
              <a:t>)</a:t>
            </a:r>
            <a:r>
              <a:rPr lang="en-AU" sz="3000" dirty="0">
                <a:latin typeface="Montserrat Light" panose="020B0604020202020204" charset="0"/>
              </a:rPr>
              <a:t> </a:t>
            </a:r>
          </a:p>
          <a:p>
            <a:pPr>
              <a:spcAft>
                <a:spcPts val="600"/>
              </a:spcAft>
            </a:pPr>
            <a:r>
              <a:rPr lang="en-AU" sz="3000" dirty="0">
                <a:latin typeface="Montserrat Light" panose="020B0604020202020204" charset="0"/>
              </a:rPr>
              <a:t>                          Sulphur Dioxide    +     Water      →   Sulphuric acid</a:t>
            </a:r>
          </a:p>
          <a:p>
            <a:pPr>
              <a:spcAft>
                <a:spcPts val="600"/>
              </a:spcAft>
            </a:pPr>
            <a:r>
              <a:rPr lang="en-AU" sz="3000" dirty="0">
                <a:latin typeface="Montserrat Light" panose="020B0604020202020204" charset="0"/>
              </a:rPr>
              <a:t>The dissolved acids can be transported long distances by the wind before being deposited in rain. Acid rain can therefore be a significant and widespread problem where industrial and car pollution is not controlled.</a:t>
            </a:r>
          </a:p>
          <a:p>
            <a:pPr>
              <a:spcAft>
                <a:spcPts val="600"/>
              </a:spcAft>
            </a:pPr>
            <a:r>
              <a:rPr lang="en-AU" sz="3000" dirty="0">
                <a:latin typeface="Montserrat Light" panose="020B0604020202020204" charset="0"/>
              </a:rPr>
              <a:t>It affects freshwater lakes and the wildlife that depend upon them. It also affects trees by harming leaves and soil, and it damages buildings and outdoor statues made of limestone and marble.  </a:t>
            </a:r>
          </a:p>
        </p:txBody>
      </p:sp>
      <p:pic>
        <p:nvPicPr>
          <p:cNvPr id="25" name="Picture 24">
            <a:extLst>
              <a:ext uri="{FF2B5EF4-FFF2-40B4-BE49-F238E27FC236}">
                <a16:creationId xmlns:a16="http://schemas.microsoft.com/office/drawing/2014/main" id="{6E4A7EAD-908F-4A40-BB0B-67D732EEEB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25566" y="8306760"/>
            <a:ext cx="4080034" cy="5888708"/>
          </a:xfrm>
          <a:prstGeom prst="rect">
            <a:avLst/>
          </a:prstGeom>
        </p:spPr>
      </p:pic>
      <p:sp>
        <p:nvSpPr>
          <p:cNvPr id="26" name="TextBox 25">
            <a:extLst>
              <a:ext uri="{FF2B5EF4-FFF2-40B4-BE49-F238E27FC236}">
                <a16:creationId xmlns:a16="http://schemas.microsoft.com/office/drawing/2014/main" id="{A136E47F-DC16-4605-88A6-86F1C18A1C13}"/>
              </a:ext>
            </a:extLst>
          </p:cNvPr>
          <p:cNvSpPr txBox="1"/>
          <p:nvPr/>
        </p:nvSpPr>
        <p:spPr>
          <a:xfrm>
            <a:off x="13793523" y="9434797"/>
            <a:ext cx="16680053" cy="3323987"/>
          </a:xfrm>
          <a:prstGeom prst="rect">
            <a:avLst/>
          </a:prstGeom>
          <a:noFill/>
        </p:spPr>
        <p:txBody>
          <a:bodyPr wrap="square" rtlCol="0">
            <a:spAutoFit/>
          </a:bodyPr>
          <a:lstStyle/>
          <a:p>
            <a:r>
              <a:rPr lang="en-AU" sz="3000" dirty="0">
                <a:latin typeface="Montserrat Light" panose="020B0604020202020204" charset="0"/>
              </a:rPr>
              <a:t>Marble and Limestone are both forms of Calcium Carbonate - CaCO</a:t>
            </a:r>
            <a:r>
              <a:rPr lang="en-AU" sz="3000" baseline="-16000" dirty="0">
                <a:latin typeface="Montserrat Light" panose="020B0604020202020204" charset="0"/>
              </a:rPr>
              <a:t>3</a:t>
            </a:r>
            <a:r>
              <a:rPr lang="en-AU" sz="3000" dirty="0">
                <a:latin typeface="Montserrat Light" panose="020B0604020202020204" charset="0"/>
              </a:rPr>
              <a:t>. Calcium Carbonate is a hard rock like substance which an be sculpted and shaped into statues and blocks for buildings. It reacts with the acid in acid rain. In the equation below, Calcium carbonate is reacting with Sulphuric acid (H</a:t>
            </a:r>
            <a:r>
              <a:rPr lang="en-AU" sz="3000" baseline="-16000" dirty="0">
                <a:latin typeface="Montserrat Light" panose="020B0604020202020204" charset="0"/>
              </a:rPr>
              <a:t>2</a:t>
            </a:r>
            <a:r>
              <a:rPr lang="en-AU" sz="3000" dirty="0">
                <a:latin typeface="Montserrat Light" panose="020B0604020202020204" charset="0"/>
              </a:rPr>
              <a:t>SO</a:t>
            </a:r>
            <a:r>
              <a:rPr lang="en-AU" sz="3000" baseline="-16000" dirty="0">
                <a:latin typeface="Montserrat Light" panose="020B0604020202020204" charset="0"/>
              </a:rPr>
              <a:t>4</a:t>
            </a:r>
            <a:r>
              <a:rPr lang="en-AU" sz="3000" dirty="0">
                <a:latin typeface="Montserrat Light" panose="020B0604020202020204" charset="0"/>
              </a:rPr>
              <a:t>), the most common form of acid found in acid rain.</a:t>
            </a:r>
          </a:p>
          <a:p>
            <a:r>
              <a:rPr lang="en-AU" sz="3000" dirty="0">
                <a:latin typeface="Montserrat Light" panose="020B0604020202020204" charset="0"/>
              </a:rPr>
              <a:t>        CaCO</a:t>
            </a:r>
            <a:r>
              <a:rPr lang="en-AU" sz="3000" baseline="-25000" dirty="0">
                <a:latin typeface="Montserrat Light" panose="020B0604020202020204" charset="0"/>
              </a:rPr>
              <a:t>3(s)</a:t>
            </a:r>
            <a:r>
              <a:rPr lang="en-AU" sz="3000" dirty="0">
                <a:latin typeface="Montserrat Light" panose="020B0604020202020204" charset="0"/>
              </a:rPr>
              <a:t>        +        H</a:t>
            </a:r>
            <a:r>
              <a:rPr lang="en-AU" sz="3000" baseline="-16000" dirty="0">
                <a:latin typeface="Montserrat Light" panose="020B0604020202020204" charset="0"/>
              </a:rPr>
              <a:t>2</a:t>
            </a:r>
            <a:r>
              <a:rPr lang="en-AU" sz="3000" dirty="0">
                <a:latin typeface="Montserrat Light" panose="020B0604020202020204" charset="0"/>
              </a:rPr>
              <a:t>SO</a:t>
            </a:r>
            <a:r>
              <a:rPr lang="en-AU" sz="3000" baseline="-16000" dirty="0">
                <a:latin typeface="Montserrat Light" panose="020B0604020202020204" charset="0"/>
              </a:rPr>
              <a:t>4(</a:t>
            </a:r>
            <a:r>
              <a:rPr lang="en-AU" sz="3000" baseline="-16000" dirty="0" err="1">
                <a:latin typeface="Montserrat Light" panose="020B0604020202020204" charset="0"/>
              </a:rPr>
              <a:t>aq</a:t>
            </a:r>
            <a:r>
              <a:rPr lang="en-AU" sz="3000" baseline="-16000" dirty="0">
                <a:latin typeface="Montserrat Light" panose="020B0604020202020204" charset="0"/>
              </a:rPr>
              <a:t>)</a:t>
            </a:r>
            <a:r>
              <a:rPr lang="en-AU" sz="3000" dirty="0">
                <a:latin typeface="Montserrat Light" panose="020B0604020202020204" charset="0"/>
              </a:rPr>
              <a:t>         →        CaSO</a:t>
            </a:r>
            <a:r>
              <a:rPr lang="en-AU" sz="3000" baseline="-10000" dirty="0">
                <a:latin typeface="Montserrat Light" panose="020B0604020202020204" charset="0"/>
              </a:rPr>
              <a:t>4(s)</a:t>
            </a:r>
            <a:r>
              <a:rPr lang="en-AU" sz="3000" dirty="0">
                <a:latin typeface="Montserrat Light" panose="020B0604020202020204" charset="0"/>
              </a:rPr>
              <a:t>         +        H</a:t>
            </a:r>
            <a:r>
              <a:rPr lang="en-AU" sz="3000" baseline="-10000" dirty="0">
                <a:latin typeface="Montserrat Light" panose="020B0604020202020204" charset="0"/>
              </a:rPr>
              <a:t>2</a:t>
            </a:r>
            <a:r>
              <a:rPr lang="en-AU" sz="3000" dirty="0">
                <a:latin typeface="Montserrat Light" panose="020B0604020202020204" charset="0"/>
              </a:rPr>
              <a:t>O</a:t>
            </a:r>
            <a:r>
              <a:rPr lang="en-AU" sz="3000" baseline="-16000" dirty="0">
                <a:latin typeface="Montserrat Light" panose="020B0604020202020204" charset="0"/>
              </a:rPr>
              <a:t>(l)</a:t>
            </a:r>
            <a:r>
              <a:rPr lang="en-AU" sz="3000" dirty="0">
                <a:latin typeface="Montserrat Light" panose="020B0604020202020204" charset="0"/>
              </a:rPr>
              <a:t>         +        CO</a:t>
            </a:r>
            <a:r>
              <a:rPr lang="en-AU" sz="3000" baseline="-10000" dirty="0">
                <a:latin typeface="Montserrat Light" panose="020B0604020202020204" charset="0"/>
              </a:rPr>
              <a:t>2</a:t>
            </a:r>
            <a:r>
              <a:rPr lang="en-AU" sz="3000" baseline="-16000" dirty="0">
                <a:latin typeface="Montserrat Light" panose="020B0604020202020204" charset="0"/>
              </a:rPr>
              <a:t>(g)</a:t>
            </a:r>
            <a:r>
              <a:rPr lang="en-AU" sz="3000" dirty="0">
                <a:latin typeface="Montserrat Light" panose="020B0604020202020204" charset="0"/>
              </a:rPr>
              <a:t>  Calcium Carbonate   Sulphuric Acid     Calcium Sulphate     Water         Carbon Dioxide</a:t>
            </a:r>
          </a:p>
        </p:txBody>
      </p:sp>
      <p:sp>
        <p:nvSpPr>
          <p:cNvPr id="27" name="TextBox 26">
            <a:extLst>
              <a:ext uri="{FF2B5EF4-FFF2-40B4-BE49-F238E27FC236}">
                <a16:creationId xmlns:a16="http://schemas.microsoft.com/office/drawing/2014/main" id="{67399AB2-5F3A-4BC7-9550-7D5CC8E9B1F3}"/>
              </a:ext>
            </a:extLst>
          </p:cNvPr>
          <p:cNvSpPr txBox="1"/>
          <p:nvPr/>
        </p:nvSpPr>
        <p:spPr>
          <a:xfrm>
            <a:off x="13764398" y="12883132"/>
            <a:ext cx="16680621" cy="2400657"/>
          </a:xfrm>
          <a:prstGeom prst="rect">
            <a:avLst/>
          </a:prstGeom>
          <a:noFill/>
        </p:spPr>
        <p:txBody>
          <a:bodyPr wrap="square" rtlCol="0">
            <a:spAutoFit/>
          </a:bodyPr>
          <a:lstStyle/>
          <a:p>
            <a:r>
              <a:rPr lang="en-AU" sz="3000" dirty="0">
                <a:latin typeface="Montserrat Light" panose="020B0604020202020204" charset="0"/>
              </a:rPr>
              <a:t>The only product of the reaction which is a solid - calcium sulphate - is more like a powder than a rock. Therefore, acid rain causes strong structures made from marble and limestone to gradually crumble and erode away. This reaction is generally very slow due to limited amounts of acid rain falling, but the damage accumulates over many years and is irreversible.</a:t>
            </a:r>
          </a:p>
        </p:txBody>
      </p:sp>
      <p:graphicFrame>
        <p:nvGraphicFramePr>
          <p:cNvPr id="8" name="Table 7">
            <a:extLst>
              <a:ext uri="{FF2B5EF4-FFF2-40B4-BE49-F238E27FC236}">
                <a16:creationId xmlns:a16="http://schemas.microsoft.com/office/drawing/2014/main" id="{A2447195-BE2F-4027-966A-C95123C465EC}"/>
              </a:ext>
            </a:extLst>
          </p:cNvPr>
          <p:cNvGraphicFramePr>
            <a:graphicFrameLocks noGrp="1"/>
          </p:cNvGraphicFramePr>
          <p:nvPr>
            <p:extLst>
              <p:ext uri="{D42A27DB-BD31-4B8C-83A1-F6EECF244321}">
                <p14:modId xmlns:p14="http://schemas.microsoft.com/office/powerpoint/2010/main" val="4294784394"/>
              </p:ext>
            </p:extLst>
          </p:nvPr>
        </p:nvGraphicFramePr>
        <p:xfrm>
          <a:off x="19659599" y="16191578"/>
          <a:ext cx="10706477" cy="4470842"/>
        </p:xfrm>
        <a:graphic>
          <a:graphicData uri="http://schemas.openxmlformats.org/drawingml/2006/table">
            <a:tbl>
              <a:tblPr firstRow="1" firstCol="1" bandRow="1">
                <a:tableStyleId>{5C22544A-7EE6-4342-B048-85BDC9FD1C3A}</a:tableStyleId>
              </a:tblPr>
              <a:tblGrid>
                <a:gridCol w="2719105">
                  <a:extLst>
                    <a:ext uri="{9D8B030D-6E8A-4147-A177-3AD203B41FA5}">
                      <a16:colId xmlns:a16="http://schemas.microsoft.com/office/drawing/2014/main" val="2573714118"/>
                    </a:ext>
                  </a:extLst>
                </a:gridCol>
                <a:gridCol w="1996843">
                  <a:extLst>
                    <a:ext uri="{9D8B030D-6E8A-4147-A177-3AD203B41FA5}">
                      <a16:colId xmlns:a16="http://schemas.microsoft.com/office/drawing/2014/main" val="2937841536"/>
                    </a:ext>
                  </a:extLst>
                </a:gridCol>
                <a:gridCol w="1996843">
                  <a:extLst>
                    <a:ext uri="{9D8B030D-6E8A-4147-A177-3AD203B41FA5}">
                      <a16:colId xmlns:a16="http://schemas.microsoft.com/office/drawing/2014/main" val="4217488444"/>
                    </a:ext>
                  </a:extLst>
                </a:gridCol>
                <a:gridCol w="1996843">
                  <a:extLst>
                    <a:ext uri="{9D8B030D-6E8A-4147-A177-3AD203B41FA5}">
                      <a16:colId xmlns:a16="http://schemas.microsoft.com/office/drawing/2014/main" val="2004260333"/>
                    </a:ext>
                  </a:extLst>
                </a:gridCol>
                <a:gridCol w="1996843">
                  <a:extLst>
                    <a:ext uri="{9D8B030D-6E8A-4147-A177-3AD203B41FA5}">
                      <a16:colId xmlns:a16="http://schemas.microsoft.com/office/drawing/2014/main" val="2790078091"/>
                    </a:ext>
                  </a:extLst>
                </a:gridCol>
              </a:tblGrid>
              <a:tr h="600969">
                <a:tc rowSpan="2">
                  <a:txBody>
                    <a:bodyPr/>
                    <a:lstStyle/>
                    <a:p>
                      <a:pPr algn="ctr">
                        <a:lnSpc>
                          <a:spcPct val="115000"/>
                        </a:lnSpc>
                        <a:spcAft>
                          <a:spcPts val="0"/>
                        </a:spcAft>
                      </a:pPr>
                      <a:r>
                        <a:rPr lang="en-AU" sz="2400" dirty="0">
                          <a:effectLst/>
                          <a:latin typeface="Montserrat Light" panose="020B0604020202020204" charset="0"/>
                        </a:rPr>
                        <a:t>Concentration of Sulphuric Acid (M)</a:t>
                      </a:r>
                      <a:endParaRPr lang="en-AU" sz="24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gridSpan="4">
                  <a:txBody>
                    <a:bodyPr/>
                    <a:lstStyle/>
                    <a:p>
                      <a:pPr algn="ctr">
                        <a:lnSpc>
                          <a:spcPct val="115000"/>
                        </a:lnSpc>
                        <a:spcAft>
                          <a:spcPts val="0"/>
                        </a:spcAft>
                      </a:pPr>
                      <a:r>
                        <a:rPr lang="en-AU" sz="2400">
                          <a:effectLst/>
                          <a:latin typeface="Montserrat Light" panose="020B0604020202020204" charset="0"/>
                        </a:rPr>
                        <a:t>Mass loss after 3 minutes (g)</a:t>
                      </a:r>
                      <a:endParaRPr lang="en-AU" sz="240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559574673"/>
                  </a:ext>
                </a:extLst>
              </a:tr>
              <a:tr h="1169873">
                <a:tc vMerge="1">
                  <a:txBody>
                    <a:bodyPr/>
                    <a:lstStyle/>
                    <a:p>
                      <a:endParaRPr lang="en-AU"/>
                    </a:p>
                  </a:txBody>
                  <a:tcPr/>
                </a:tc>
                <a:tc>
                  <a:txBody>
                    <a:bodyPr/>
                    <a:lstStyle/>
                    <a:p>
                      <a:pPr algn="ctr">
                        <a:lnSpc>
                          <a:spcPct val="115000"/>
                        </a:lnSpc>
                        <a:spcAft>
                          <a:spcPts val="0"/>
                        </a:spcAft>
                      </a:pPr>
                      <a:r>
                        <a:rPr lang="en-AU" sz="2400" dirty="0">
                          <a:effectLst/>
                          <a:latin typeface="Montserrat Light" panose="020B0604020202020204" charset="0"/>
                        </a:rPr>
                        <a:t>Trial 1</a:t>
                      </a:r>
                      <a:endParaRPr lang="en-AU" sz="24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2400" dirty="0">
                          <a:effectLst/>
                          <a:latin typeface="Montserrat Light" panose="020B0604020202020204" charset="0"/>
                        </a:rPr>
                        <a:t>Trial 2</a:t>
                      </a:r>
                      <a:endParaRPr lang="en-AU" sz="24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2400" dirty="0">
                          <a:effectLst/>
                          <a:latin typeface="Montserrat Light" panose="020B0604020202020204" charset="0"/>
                        </a:rPr>
                        <a:t>Trial 3</a:t>
                      </a:r>
                      <a:endParaRPr lang="en-AU" sz="24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2400" dirty="0">
                          <a:effectLst/>
                          <a:latin typeface="Montserrat Light" panose="020B0604020202020204" charset="0"/>
                        </a:rPr>
                        <a:t>Average</a:t>
                      </a:r>
                      <a:endParaRPr lang="en-AU" sz="24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349574829"/>
                  </a:ext>
                </a:extLst>
              </a:tr>
              <a:tr h="540000">
                <a:tc>
                  <a:txBody>
                    <a:bodyPr/>
                    <a:lstStyle/>
                    <a:p>
                      <a:pPr algn="ctr">
                        <a:lnSpc>
                          <a:spcPct val="115000"/>
                        </a:lnSpc>
                        <a:spcAft>
                          <a:spcPts val="0"/>
                        </a:spcAft>
                      </a:pPr>
                      <a:r>
                        <a:rPr lang="en-AU" sz="2800" dirty="0">
                          <a:effectLst/>
                          <a:latin typeface="Montserrat Light" panose="020B0604020202020204" charset="0"/>
                        </a:rPr>
                        <a:t>1</a:t>
                      </a:r>
                      <a:endParaRPr lang="en-AU" sz="28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2800" dirty="0">
                          <a:effectLst/>
                          <a:latin typeface="Montserrat Light" panose="020B0604020202020204" charset="0"/>
                        </a:rPr>
                        <a:t>0.56</a:t>
                      </a:r>
                      <a:endParaRPr lang="en-AU" sz="28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2800" dirty="0">
                          <a:effectLst/>
                          <a:latin typeface="Montserrat Light" panose="020B0604020202020204" charset="0"/>
                        </a:rPr>
                        <a:t>0.53</a:t>
                      </a:r>
                      <a:endParaRPr lang="en-AU" sz="28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2800" dirty="0">
                          <a:effectLst/>
                          <a:latin typeface="Montserrat Light" panose="020B0604020202020204" charset="0"/>
                        </a:rPr>
                        <a:t>0.58</a:t>
                      </a:r>
                      <a:endParaRPr lang="en-AU" sz="28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2800">
                          <a:effectLst/>
                          <a:latin typeface="Montserrat Light" panose="020B0604020202020204" charset="0"/>
                        </a:rPr>
                        <a:t>0.56</a:t>
                      </a:r>
                      <a:endParaRPr lang="en-AU" sz="280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23083281"/>
                  </a:ext>
                </a:extLst>
              </a:tr>
              <a:tr h="540000">
                <a:tc>
                  <a:txBody>
                    <a:bodyPr/>
                    <a:lstStyle/>
                    <a:p>
                      <a:pPr algn="ctr">
                        <a:lnSpc>
                          <a:spcPct val="115000"/>
                        </a:lnSpc>
                        <a:spcAft>
                          <a:spcPts val="0"/>
                        </a:spcAft>
                      </a:pPr>
                      <a:r>
                        <a:rPr lang="en-AU" sz="2800" dirty="0">
                          <a:effectLst/>
                          <a:latin typeface="Montserrat Light" panose="020B0604020202020204" charset="0"/>
                        </a:rPr>
                        <a:t>0.8</a:t>
                      </a:r>
                      <a:endParaRPr lang="en-AU" sz="28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2800" dirty="0">
                          <a:effectLst/>
                          <a:latin typeface="Montserrat Light" panose="020B0604020202020204" charset="0"/>
                        </a:rPr>
                        <a:t>0.36</a:t>
                      </a:r>
                      <a:endParaRPr lang="en-AU" sz="28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2800" dirty="0">
                          <a:effectLst/>
                          <a:latin typeface="Montserrat Light" panose="020B0604020202020204" charset="0"/>
                        </a:rPr>
                        <a:t>0.37</a:t>
                      </a:r>
                      <a:endParaRPr lang="en-AU" sz="28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2800" dirty="0">
                          <a:effectLst/>
                          <a:latin typeface="Montserrat Light" panose="020B0604020202020204" charset="0"/>
                        </a:rPr>
                        <a:t>0.41</a:t>
                      </a:r>
                      <a:endParaRPr lang="en-AU" sz="28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2800" dirty="0">
                          <a:effectLst/>
                          <a:latin typeface="Montserrat Light" panose="020B0604020202020204" charset="0"/>
                        </a:rPr>
                        <a:t>0.38</a:t>
                      </a:r>
                      <a:endParaRPr lang="en-AU" sz="28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728834896"/>
                  </a:ext>
                </a:extLst>
              </a:tr>
              <a:tr h="540000">
                <a:tc>
                  <a:txBody>
                    <a:bodyPr/>
                    <a:lstStyle/>
                    <a:p>
                      <a:pPr algn="ctr">
                        <a:lnSpc>
                          <a:spcPct val="115000"/>
                        </a:lnSpc>
                        <a:spcAft>
                          <a:spcPts val="0"/>
                        </a:spcAft>
                      </a:pPr>
                      <a:r>
                        <a:rPr lang="en-AU" sz="2800" dirty="0">
                          <a:effectLst/>
                          <a:latin typeface="Montserrat Light" panose="020B0604020202020204" charset="0"/>
                        </a:rPr>
                        <a:t>0.6</a:t>
                      </a:r>
                      <a:endParaRPr lang="en-AU" sz="28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2800" dirty="0">
                          <a:effectLst/>
                          <a:latin typeface="Montserrat Light" panose="020B0604020202020204" charset="0"/>
                        </a:rPr>
                        <a:t>0.25</a:t>
                      </a:r>
                      <a:endParaRPr lang="en-AU" sz="28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2800" dirty="0">
                          <a:effectLst/>
                          <a:latin typeface="Montserrat Light" panose="020B0604020202020204" charset="0"/>
                        </a:rPr>
                        <a:t>0.11*</a:t>
                      </a:r>
                      <a:endParaRPr lang="en-AU" sz="28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2800" dirty="0">
                          <a:effectLst/>
                          <a:latin typeface="Montserrat Light" panose="020B0604020202020204" charset="0"/>
                        </a:rPr>
                        <a:t>0.21</a:t>
                      </a:r>
                      <a:endParaRPr lang="en-AU" sz="28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2800" dirty="0">
                          <a:effectLst/>
                          <a:latin typeface="Montserrat Light" panose="020B0604020202020204" charset="0"/>
                        </a:rPr>
                        <a:t>0.23</a:t>
                      </a:r>
                      <a:endParaRPr lang="en-AU" sz="28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882149025"/>
                  </a:ext>
                </a:extLst>
              </a:tr>
              <a:tr h="540000">
                <a:tc>
                  <a:txBody>
                    <a:bodyPr/>
                    <a:lstStyle/>
                    <a:p>
                      <a:pPr algn="ctr">
                        <a:lnSpc>
                          <a:spcPct val="115000"/>
                        </a:lnSpc>
                        <a:spcAft>
                          <a:spcPts val="0"/>
                        </a:spcAft>
                      </a:pPr>
                      <a:r>
                        <a:rPr lang="en-AU" sz="2800" dirty="0">
                          <a:effectLst/>
                          <a:latin typeface="Montserrat Light" panose="020B0604020202020204" charset="0"/>
                        </a:rPr>
                        <a:t>0.5</a:t>
                      </a:r>
                      <a:endParaRPr lang="en-AU" sz="28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2800" dirty="0">
                          <a:effectLst/>
                          <a:latin typeface="Montserrat Light" panose="020B0604020202020204" charset="0"/>
                        </a:rPr>
                        <a:t>0.18</a:t>
                      </a:r>
                      <a:endParaRPr lang="en-AU" sz="28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2800" dirty="0">
                          <a:effectLst/>
                          <a:latin typeface="Montserrat Light" panose="020B0604020202020204" charset="0"/>
                        </a:rPr>
                        <a:t>0.19</a:t>
                      </a:r>
                      <a:endParaRPr lang="en-AU" sz="28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2800" dirty="0">
                          <a:effectLst/>
                          <a:latin typeface="Montserrat Light" panose="020B0604020202020204" charset="0"/>
                        </a:rPr>
                        <a:t>0.18</a:t>
                      </a:r>
                      <a:endParaRPr lang="en-AU" sz="28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2800" dirty="0">
                          <a:effectLst/>
                          <a:latin typeface="Montserrat Light" panose="020B0604020202020204" charset="0"/>
                        </a:rPr>
                        <a:t>0.18</a:t>
                      </a:r>
                      <a:endParaRPr lang="en-AU" sz="28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725154234"/>
                  </a:ext>
                </a:extLst>
              </a:tr>
              <a:tr h="540000">
                <a:tc>
                  <a:txBody>
                    <a:bodyPr/>
                    <a:lstStyle/>
                    <a:p>
                      <a:pPr algn="ctr">
                        <a:lnSpc>
                          <a:spcPct val="115000"/>
                        </a:lnSpc>
                        <a:spcAft>
                          <a:spcPts val="0"/>
                        </a:spcAft>
                      </a:pPr>
                      <a:r>
                        <a:rPr lang="en-AU" sz="2800" dirty="0">
                          <a:effectLst/>
                          <a:latin typeface="Montserrat Light" panose="020B0604020202020204" charset="0"/>
                        </a:rPr>
                        <a:t>0.4</a:t>
                      </a:r>
                      <a:endParaRPr lang="en-AU" sz="28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2800">
                          <a:effectLst/>
                          <a:latin typeface="Montserrat Light" panose="020B0604020202020204" charset="0"/>
                        </a:rPr>
                        <a:t>0.19</a:t>
                      </a:r>
                      <a:endParaRPr lang="en-AU" sz="280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2800" dirty="0">
                          <a:effectLst/>
                          <a:latin typeface="Montserrat Light" panose="020B0604020202020204" charset="0"/>
                        </a:rPr>
                        <a:t>0.2</a:t>
                      </a:r>
                      <a:endParaRPr lang="en-AU" sz="28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2800" dirty="0">
                          <a:effectLst/>
                          <a:latin typeface="Montserrat Light" panose="020B0604020202020204" charset="0"/>
                        </a:rPr>
                        <a:t>0.19</a:t>
                      </a:r>
                      <a:endParaRPr lang="en-AU" sz="28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2800" dirty="0">
                          <a:effectLst/>
                          <a:latin typeface="Montserrat Light" panose="020B0604020202020204" charset="0"/>
                        </a:rPr>
                        <a:t>0.19</a:t>
                      </a:r>
                      <a:endParaRPr lang="en-AU" sz="2800" dirty="0">
                        <a:effectLst/>
                        <a:latin typeface="Montserrat Light" panose="020B060402020202020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042602077"/>
                  </a:ext>
                </a:extLst>
              </a:tr>
            </a:tbl>
          </a:graphicData>
        </a:graphic>
      </p:graphicFrame>
      <p:sp>
        <p:nvSpPr>
          <p:cNvPr id="31" name="TextBox 30">
            <a:extLst>
              <a:ext uri="{FF2B5EF4-FFF2-40B4-BE49-F238E27FC236}">
                <a16:creationId xmlns:a16="http://schemas.microsoft.com/office/drawing/2014/main" id="{DCD29536-ED1D-4D40-929D-5CB7EBA3D616}"/>
              </a:ext>
            </a:extLst>
          </p:cNvPr>
          <p:cNvSpPr txBox="1"/>
          <p:nvPr/>
        </p:nvSpPr>
        <p:spPr>
          <a:xfrm>
            <a:off x="13775986" y="16222935"/>
            <a:ext cx="5845751" cy="4732065"/>
          </a:xfrm>
          <a:prstGeom prst="rect">
            <a:avLst/>
          </a:prstGeom>
          <a:noFill/>
        </p:spPr>
        <p:txBody>
          <a:bodyPr wrap="square" rtlCol="0">
            <a:spAutoFit/>
          </a:bodyPr>
          <a:lstStyle/>
          <a:p>
            <a:pPr>
              <a:spcAft>
                <a:spcPts val="600"/>
              </a:spcAft>
            </a:pPr>
            <a:r>
              <a:rPr lang="en-AU" sz="3600" b="1" dirty="0">
                <a:solidFill>
                  <a:srgbClr val="A167B2"/>
                </a:solidFill>
                <a:latin typeface="Libre Baskerville" panose="020B0604020202020204" charset="0"/>
              </a:rPr>
              <a:t>Results</a:t>
            </a:r>
          </a:p>
          <a:p>
            <a:pPr>
              <a:lnSpc>
                <a:spcPct val="115000"/>
              </a:lnSpc>
              <a:spcAft>
                <a:spcPts val="1000"/>
              </a:spcAft>
            </a:pPr>
            <a:r>
              <a:rPr lang="en-AU" sz="2800" dirty="0">
                <a:latin typeface="Montserrat Light" panose="020B0604020202020204" charset="0"/>
              </a:rPr>
              <a:t>The table below records the mass lost from the reaction between Sulphuric acid and the Marble chips after a time period of three minutes.</a:t>
            </a:r>
          </a:p>
          <a:p>
            <a:pPr>
              <a:lnSpc>
                <a:spcPct val="115000"/>
              </a:lnSpc>
              <a:spcAft>
                <a:spcPts val="1000"/>
              </a:spcAft>
            </a:pPr>
            <a:r>
              <a:rPr lang="en-AU" sz="2800" b="1" u="sng" dirty="0">
                <a:latin typeface="Montserrat Light" panose="020B0604020202020204" charset="0"/>
              </a:rPr>
              <a:t>Table 2</a:t>
            </a:r>
            <a:r>
              <a:rPr lang="en-AU" sz="2800" u="sng" dirty="0">
                <a:latin typeface="Montserrat Light" panose="020B0604020202020204" charset="0"/>
              </a:rPr>
              <a:t>:</a:t>
            </a:r>
            <a:r>
              <a:rPr lang="en-AU" sz="2800" dirty="0">
                <a:latin typeface="Montserrat Light" panose="020B0604020202020204" charset="0"/>
              </a:rPr>
              <a:t> Mass loss after three minutes – Marble chips in Acid </a:t>
            </a:r>
          </a:p>
          <a:p>
            <a:pPr>
              <a:lnSpc>
                <a:spcPct val="115000"/>
              </a:lnSpc>
              <a:spcAft>
                <a:spcPts val="1000"/>
              </a:spcAft>
            </a:pPr>
            <a:r>
              <a:rPr lang="en-AU" sz="1800" baseline="30000" dirty="0">
                <a:latin typeface="Montserrat Light" panose="020B0604020202020204" charset="0"/>
                <a:ea typeface="SimSun" panose="02010600030101010101" pitchFamily="2" charset="-122"/>
                <a:cs typeface="Times New Roman" panose="02020603050405020304" pitchFamily="18" charset="0"/>
              </a:rPr>
              <a:t>* </a:t>
            </a:r>
            <a:r>
              <a:rPr lang="en-AU" sz="1800" dirty="0">
                <a:latin typeface="Montserrat Light" panose="020B0604020202020204" charset="0"/>
              </a:rPr>
              <a:t>This data was not used to calculate the average</a:t>
            </a:r>
          </a:p>
        </p:txBody>
      </p:sp>
      <p:graphicFrame>
        <p:nvGraphicFramePr>
          <p:cNvPr id="37" name="Chart 36">
            <a:extLst>
              <a:ext uri="{FF2B5EF4-FFF2-40B4-BE49-F238E27FC236}">
                <a16:creationId xmlns:a16="http://schemas.microsoft.com/office/drawing/2014/main" id="{324CB7B0-8647-4235-BFFF-5081D7F09252}"/>
              </a:ext>
            </a:extLst>
          </p:cNvPr>
          <p:cNvGraphicFramePr/>
          <p:nvPr>
            <p:extLst>
              <p:ext uri="{D42A27DB-BD31-4B8C-83A1-F6EECF244321}">
                <p14:modId xmlns:p14="http://schemas.microsoft.com/office/powerpoint/2010/main" val="878209088"/>
              </p:ext>
            </p:extLst>
          </p:nvPr>
        </p:nvGraphicFramePr>
        <p:xfrm>
          <a:off x="13966963" y="20955000"/>
          <a:ext cx="7907133" cy="5050010"/>
        </p:xfrm>
        <a:graphic>
          <a:graphicData uri="http://schemas.openxmlformats.org/drawingml/2006/chart">
            <c:chart xmlns:c="http://schemas.openxmlformats.org/drawingml/2006/chart" xmlns:r="http://schemas.openxmlformats.org/officeDocument/2006/relationships" r:id="rId5"/>
          </a:graphicData>
        </a:graphic>
      </p:graphicFrame>
      <p:sp>
        <p:nvSpPr>
          <p:cNvPr id="38" name="TextBox 37">
            <a:extLst>
              <a:ext uri="{FF2B5EF4-FFF2-40B4-BE49-F238E27FC236}">
                <a16:creationId xmlns:a16="http://schemas.microsoft.com/office/drawing/2014/main" id="{5D22A0A9-7B58-4613-997F-65935DFE20FC}"/>
              </a:ext>
            </a:extLst>
          </p:cNvPr>
          <p:cNvSpPr txBox="1"/>
          <p:nvPr/>
        </p:nvSpPr>
        <p:spPr>
          <a:xfrm>
            <a:off x="13734821" y="27047458"/>
            <a:ext cx="16693321" cy="5539978"/>
          </a:xfrm>
          <a:prstGeom prst="rect">
            <a:avLst/>
          </a:prstGeom>
          <a:noFill/>
        </p:spPr>
        <p:txBody>
          <a:bodyPr wrap="square" rtlCol="0">
            <a:spAutoFit/>
          </a:bodyPr>
          <a:lstStyle/>
          <a:p>
            <a:pPr>
              <a:spcAft>
                <a:spcPts val="600"/>
              </a:spcAft>
            </a:pPr>
            <a:r>
              <a:rPr lang="en-AU" sz="4400" b="1" dirty="0">
                <a:solidFill>
                  <a:srgbClr val="A167B2"/>
                </a:solidFill>
                <a:latin typeface="Libre Baskerville" panose="020B0604020202020204" charset="0"/>
              </a:rPr>
              <a:t>Conclusion</a:t>
            </a:r>
            <a:endParaRPr lang="en-AU" sz="3600" b="1" dirty="0">
              <a:solidFill>
                <a:srgbClr val="A167B2"/>
              </a:solidFill>
              <a:latin typeface="Libre Baskerville" panose="020B0604020202020204" charset="0"/>
            </a:endParaRPr>
          </a:p>
          <a:p>
            <a:pPr>
              <a:spcAft>
                <a:spcPts val="600"/>
              </a:spcAft>
            </a:pPr>
            <a:r>
              <a:rPr lang="en-AU" sz="3000" dirty="0">
                <a:latin typeface="Montserrat Light" panose="020B0604020202020204" charset="0"/>
              </a:rPr>
              <a:t>Higher concentrations of acid cause greater mass loss when it reacts with marble. This shows that increased pollution, and higher concentration of acid rain, will cause an increased rate of reaction with Calcium Carbonate structures. The exact relationship was complex and indicated that higher concentrations of acid rain has a greater than expected effect on the Marble. This finding is significant as increases in pollution may have greater than expected effects on Calcium carbonate structures such as statues and buildings.</a:t>
            </a:r>
          </a:p>
          <a:p>
            <a:pPr>
              <a:spcAft>
                <a:spcPts val="600"/>
              </a:spcAft>
            </a:pPr>
            <a:r>
              <a:rPr lang="en-AU" sz="3000" dirty="0">
                <a:latin typeface="Montserrat Light" panose="020B0604020202020204" charset="0"/>
              </a:rPr>
              <a:t>There was significant error in the investigation and the error appeared to be caused by poor laboratory techniques. Given the degree of error in the investigation this conclusion is not necessarily accurate and further repeated investigation, is recommended.</a:t>
            </a:r>
          </a:p>
        </p:txBody>
      </p:sp>
      <p:sp>
        <p:nvSpPr>
          <p:cNvPr id="45" name="TextBox 44">
            <a:extLst>
              <a:ext uri="{FF2B5EF4-FFF2-40B4-BE49-F238E27FC236}">
                <a16:creationId xmlns:a16="http://schemas.microsoft.com/office/drawing/2014/main" id="{FF583C93-8418-418E-BBE4-6F8F0F8ADC0C}"/>
              </a:ext>
            </a:extLst>
          </p:cNvPr>
          <p:cNvSpPr txBox="1"/>
          <p:nvPr/>
        </p:nvSpPr>
        <p:spPr>
          <a:xfrm>
            <a:off x="22395775" y="20962729"/>
            <a:ext cx="7977592" cy="3634969"/>
          </a:xfrm>
          <a:prstGeom prst="rect">
            <a:avLst/>
          </a:prstGeom>
          <a:noFill/>
        </p:spPr>
        <p:txBody>
          <a:bodyPr wrap="square" rtlCol="0">
            <a:spAutoFit/>
          </a:bodyPr>
          <a:lstStyle/>
          <a:p>
            <a:pPr>
              <a:lnSpc>
                <a:spcPct val="115000"/>
              </a:lnSpc>
              <a:spcAft>
                <a:spcPts val="1000"/>
              </a:spcAft>
            </a:pPr>
            <a:r>
              <a:rPr lang="en-AU" sz="2800" b="1" u="sng" dirty="0">
                <a:latin typeface="Montserrat Light" panose="020B0604020202020204" charset="0"/>
              </a:rPr>
              <a:t>Graph 1</a:t>
            </a:r>
            <a:r>
              <a:rPr lang="en-AU" sz="2800" u="sng" dirty="0">
                <a:latin typeface="Montserrat Light" panose="020B0604020202020204" charset="0"/>
              </a:rPr>
              <a:t>:</a:t>
            </a:r>
            <a:r>
              <a:rPr lang="en-AU" sz="2800" dirty="0">
                <a:latin typeface="Montserrat Light" panose="020B0604020202020204" charset="0"/>
              </a:rPr>
              <a:t> </a:t>
            </a:r>
          </a:p>
          <a:p>
            <a:pPr>
              <a:lnSpc>
                <a:spcPct val="115000"/>
              </a:lnSpc>
              <a:spcAft>
                <a:spcPts val="1000"/>
              </a:spcAft>
            </a:pPr>
            <a:r>
              <a:rPr lang="en-AU" sz="2800" dirty="0">
                <a:latin typeface="Montserrat Light" panose="020B0604020202020204" charset="0"/>
                <a:ea typeface="SimSun" panose="02010600030101010101" pitchFamily="2" charset="-122"/>
                <a:cs typeface="Times New Roman" panose="02020603050405020304" pitchFamily="18" charset="0"/>
              </a:rPr>
              <a:t>The rend line shows the relationship between the concentration of the sulphuric acid and the mass loss of the marble chips. The trend line is curved upwards, showing that the best model for acid rain damage is non-linear and quite complex. </a:t>
            </a:r>
          </a:p>
        </p:txBody>
      </p:sp>
      <p:sp>
        <p:nvSpPr>
          <p:cNvPr id="14" name="Rectangle 13">
            <a:extLst>
              <a:ext uri="{FF2B5EF4-FFF2-40B4-BE49-F238E27FC236}">
                <a16:creationId xmlns:a16="http://schemas.microsoft.com/office/drawing/2014/main" id="{D99DAC25-F3A6-417B-AF55-451DDEE277E9}"/>
              </a:ext>
            </a:extLst>
          </p:cNvPr>
          <p:cNvSpPr/>
          <p:nvPr/>
        </p:nvSpPr>
        <p:spPr bwMode="auto">
          <a:xfrm>
            <a:off x="13556355" y="15376216"/>
            <a:ext cx="17457045" cy="702477"/>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sp>
        <p:nvSpPr>
          <p:cNvPr id="47" name="Rectangle 46">
            <a:extLst>
              <a:ext uri="{FF2B5EF4-FFF2-40B4-BE49-F238E27FC236}">
                <a16:creationId xmlns:a16="http://schemas.microsoft.com/office/drawing/2014/main" id="{F714B511-2EDC-481C-9578-0170C149CA38}"/>
              </a:ext>
            </a:extLst>
          </p:cNvPr>
          <p:cNvSpPr/>
          <p:nvPr/>
        </p:nvSpPr>
        <p:spPr bwMode="auto">
          <a:xfrm>
            <a:off x="13538279" y="26189863"/>
            <a:ext cx="17457045" cy="702477"/>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sp>
        <p:nvSpPr>
          <p:cNvPr id="48" name="Rectangle 47">
            <a:extLst>
              <a:ext uri="{FF2B5EF4-FFF2-40B4-BE49-F238E27FC236}">
                <a16:creationId xmlns:a16="http://schemas.microsoft.com/office/drawing/2014/main" id="{614A3B1C-BA4B-4C26-807B-FF0DABA31BC8}"/>
              </a:ext>
            </a:extLst>
          </p:cNvPr>
          <p:cNvSpPr/>
          <p:nvPr/>
        </p:nvSpPr>
        <p:spPr bwMode="auto">
          <a:xfrm>
            <a:off x="13563600" y="32689800"/>
            <a:ext cx="17457045" cy="190254"/>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sp>
        <p:nvSpPr>
          <p:cNvPr id="49" name="Rectangle 48">
            <a:extLst>
              <a:ext uri="{FF2B5EF4-FFF2-40B4-BE49-F238E27FC236}">
                <a16:creationId xmlns:a16="http://schemas.microsoft.com/office/drawing/2014/main" id="{A699450A-92B5-47B5-AC10-F8518B8E589F}"/>
              </a:ext>
            </a:extLst>
          </p:cNvPr>
          <p:cNvSpPr/>
          <p:nvPr/>
        </p:nvSpPr>
        <p:spPr bwMode="auto">
          <a:xfrm>
            <a:off x="12406696" y="2167050"/>
            <a:ext cx="18098522" cy="541911"/>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pic>
        <p:nvPicPr>
          <p:cNvPr id="1026" name="Picture 2">
            <a:extLst>
              <a:ext uri="{FF2B5EF4-FFF2-40B4-BE49-F238E27FC236}">
                <a16:creationId xmlns:a16="http://schemas.microsoft.com/office/drawing/2014/main" id="{7B4B9A6A-B757-421B-83FE-276B5DEDE526}"/>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1305887" y="2494984"/>
            <a:ext cx="1975679" cy="1975679"/>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49">
            <a:extLst>
              <a:ext uri="{FF2B5EF4-FFF2-40B4-BE49-F238E27FC236}">
                <a16:creationId xmlns:a16="http://schemas.microsoft.com/office/drawing/2014/main" id="{70EF6F90-9758-4B93-A5D9-6628722C01D9}"/>
              </a:ext>
            </a:extLst>
          </p:cNvPr>
          <p:cNvSpPr/>
          <p:nvPr/>
        </p:nvSpPr>
        <p:spPr bwMode="auto">
          <a:xfrm>
            <a:off x="12974427" y="3632"/>
            <a:ext cx="18098522" cy="441613"/>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persuadingsapphire|09-2018"/>
</p:tagLst>
</file>

<file path=ppt/theme/theme1.xml><?xml version="1.0" encoding="utf-8"?>
<a:theme xmlns:a="http://schemas.openxmlformats.org/drawingml/2006/main" name="Blank Presentatio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Blank Presentation">
      <a:majorFont>
        <a:latin typeface="Times New Roman"/>
        <a:ea typeface="Arial"/>
        <a:cs typeface="Arial"/>
      </a:majorFont>
      <a:minorFont>
        <a:latin typeface="Times New Roman"/>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Ion</Template>
  <TotalTime>3983</TotalTime>
  <Words>1477</Words>
  <Application>Microsoft Office PowerPoint</Application>
  <PresentationFormat>Custom</PresentationFormat>
  <Paragraphs>135</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Libre Baskerville</vt:lpstr>
      <vt:lpstr>SimSun</vt:lpstr>
      <vt:lpstr>Times New Roman</vt:lpstr>
      <vt:lpstr>Arial</vt:lpstr>
      <vt:lpstr>Montserrat Light</vt:lpstr>
      <vt:lpstr>Open Sans</vt:lpstr>
      <vt:lpstr>Symbol</vt:lpstr>
      <vt:lpstr>Blank Presentation</vt:lpstr>
      <vt:lpstr>PowerPoint Presentation</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to make a scientific poster</dc:title>
  <dc:subject>Free Poster Presentation Example</dc:subject>
  <dc:creator>Graphicsland/MakeSigns.com</dc:creator>
  <cp:keywords>scientific, research, template, custom, poster, presentation, symposium, printing, PowerPoint, create, design, example, sample, download</cp:keywords>
  <dc:description>This is a free template from MakeSigns.com to help you create the perfect scientific poster.</dc:description>
  <cp:lastModifiedBy>TURNER, Gary (gturn44)</cp:lastModifiedBy>
  <cp:revision>350</cp:revision>
  <cp:lastPrinted>2006-11-15T16:04:57Z</cp:lastPrinted>
  <dcterms:modified xsi:type="dcterms:W3CDTF">2021-03-23T00:02:49Z</dcterms:modified>
  <cp:category>templates for scientific poster</cp:category>
</cp:coreProperties>
</file>